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2"/>
  </p:notesMasterIdLst>
  <p:handoutMasterIdLst>
    <p:handoutMasterId r:id="rId33"/>
  </p:handoutMasterIdLst>
  <p:sldIdLst>
    <p:sldId id="288" r:id="rId2"/>
    <p:sldId id="485" r:id="rId3"/>
    <p:sldId id="472" r:id="rId4"/>
    <p:sldId id="470" r:id="rId5"/>
    <p:sldId id="496" r:id="rId6"/>
    <p:sldId id="510" r:id="rId7"/>
    <p:sldId id="469" r:id="rId8"/>
    <p:sldId id="473" r:id="rId9"/>
    <p:sldId id="509" r:id="rId10"/>
    <p:sldId id="494" r:id="rId11"/>
    <p:sldId id="475" r:id="rId12"/>
    <p:sldId id="476" r:id="rId13"/>
    <p:sldId id="498" r:id="rId14"/>
    <p:sldId id="486" r:id="rId15"/>
    <p:sldId id="499" r:id="rId16"/>
    <p:sldId id="512" r:id="rId17"/>
    <p:sldId id="511" r:id="rId18"/>
    <p:sldId id="502" r:id="rId19"/>
    <p:sldId id="503" r:id="rId20"/>
    <p:sldId id="513" r:id="rId21"/>
    <p:sldId id="514" r:id="rId22"/>
    <p:sldId id="491" r:id="rId23"/>
    <p:sldId id="492" r:id="rId24"/>
    <p:sldId id="483" r:id="rId25"/>
    <p:sldId id="468" r:id="rId26"/>
    <p:sldId id="506" r:id="rId27"/>
    <p:sldId id="501" r:id="rId28"/>
    <p:sldId id="505" r:id="rId29"/>
    <p:sldId id="488" r:id="rId30"/>
    <p:sldId id="495" r:id="rId31"/>
  </p:sldIdLst>
  <p:sldSz cx="12188825"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110"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110"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110"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110"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110" charset="0"/>
        <a:ea typeface="+mn-ea"/>
        <a:cs typeface="+mn-cs"/>
      </a:defRPr>
    </a:lvl5pPr>
    <a:lvl6pPr marL="2286000" algn="l" defTabSz="457200" rtl="0" eaLnBrk="1" latinLnBrk="0" hangingPunct="1">
      <a:defRPr sz="2400" kern="1200">
        <a:solidFill>
          <a:schemeClr val="tx1"/>
        </a:solidFill>
        <a:latin typeface="Arial" pitchFamily="-110" charset="0"/>
        <a:ea typeface="+mn-ea"/>
        <a:cs typeface="+mn-cs"/>
      </a:defRPr>
    </a:lvl6pPr>
    <a:lvl7pPr marL="2743200" algn="l" defTabSz="457200" rtl="0" eaLnBrk="1" latinLnBrk="0" hangingPunct="1">
      <a:defRPr sz="2400" kern="1200">
        <a:solidFill>
          <a:schemeClr val="tx1"/>
        </a:solidFill>
        <a:latin typeface="Arial" pitchFamily="-110" charset="0"/>
        <a:ea typeface="+mn-ea"/>
        <a:cs typeface="+mn-cs"/>
      </a:defRPr>
    </a:lvl7pPr>
    <a:lvl8pPr marL="3200400" algn="l" defTabSz="457200" rtl="0" eaLnBrk="1" latinLnBrk="0" hangingPunct="1">
      <a:defRPr sz="2400" kern="1200">
        <a:solidFill>
          <a:schemeClr val="tx1"/>
        </a:solidFill>
        <a:latin typeface="Arial" pitchFamily="-110" charset="0"/>
        <a:ea typeface="+mn-ea"/>
        <a:cs typeface="+mn-cs"/>
      </a:defRPr>
    </a:lvl8pPr>
    <a:lvl9pPr marL="3657600" algn="l" defTabSz="457200" rtl="0" eaLnBrk="1" latinLnBrk="0" hangingPunct="1">
      <a:defRPr sz="2400" kern="1200">
        <a:solidFill>
          <a:schemeClr val="tx1"/>
        </a:solidFill>
        <a:latin typeface="Arial" pitchFamily="-110" charset="0"/>
        <a:ea typeface="+mn-ea"/>
        <a:cs typeface="+mn-cs"/>
      </a:defRPr>
    </a:lvl9pPr>
  </p:defaultTextStyle>
  <p:extLst>
    <p:ext uri="{EFAFB233-063F-42B5-8137-9DF3F51BA10A}">
      <p15:sldGuideLst xmlns:p15="http://schemas.microsoft.com/office/powerpoint/2012/main">
        <p15:guide id="1" orient="horz" pos="2156">
          <p15:clr>
            <a:srgbClr val="A4A3A4"/>
          </p15:clr>
        </p15:guide>
        <p15:guide id="2" pos="38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scaleToFitPaper="1" frameSlides="1"/>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BFBFBF"/>
    <a:srgbClr val="FFD700"/>
    <a:srgbClr val="09B000"/>
    <a:srgbClr val="7F7F7F"/>
    <a:srgbClr val="C4FDC3"/>
    <a:srgbClr val="AAD555"/>
    <a:srgbClr val="ACD857"/>
    <a:srgbClr val="CF0000"/>
    <a:srgbClr val="EADD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29" autoAdjust="0"/>
    <p:restoredTop sz="87436" autoAdjust="0"/>
  </p:normalViewPr>
  <p:slideViewPr>
    <p:cSldViewPr snapToGrid="0" snapToObjects="1">
      <p:cViewPr varScale="1">
        <p:scale>
          <a:sx n="98" d="100"/>
          <a:sy n="98" d="100"/>
        </p:scale>
        <p:origin x="200" y="344"/>
      </p:cViewPr>
      <p:guideLst>
        <p:guide orient="horz" pos="2156"/>
        <p:guide pos="3837"/>
      </p:guideLst>
    </p:cSldViewPr>
  </p:slideViewPr>
  <p:outlineViewPr>
    <p:cViewPr>
      <p:scale>
        <a:sx n="33" d="100"/>
        <a:sy n="33" d="100"/>
      </p:scale>
      <p:origin x="0" y="6008"/>
    </p:cViewPr>
  </p:outlineViewPr>
  <p:notesTextViewPr>
    <p:cViewPr>
      <p:scale>
        <a:sx n="100" d="100"/>
        <a:sy n="100" d="100"/>
      </p:scale>
      <p:origin x="0" y="0"/>
    </p:cViewPr>
  </p:notesTextViewPr>
  <p:sorterViewPr>
    <p:cViewPr>
      <p:scale>
        <a:sx n="128" d="100"/>
        <a:sy n="128"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tx>
            <c:strRef>
              <c:f>Sheet1!$B$1</c:f>
              <c:strCache>
                <c:ptCount val="1"/>
                <c:pt idx="0">
                  <c:v>Physical</c:v>
                </c:pt>
              </c:strCache>
            </c:strRef>
          </c:tx>
          <c:invertIfNegative val="0"/>
          <c:cat>
            <c:strRef>
              <c:f>Sheet1!$A$2:$A$3</c:f>
              <c:strCache>
                <c:ptCount val="2"/>
                <c:pt idx="0">
                  <c:v>Bootstrap Key</c:v>
                </c:pt>
                <c:pt idx="1">
                  <c:v>Integrity Measurement</c:v>
                </c:pt>
              </c:strCache>
            </c:strRef>
          </c:cat>
          <c:val>
            <c:numRef>
              <c:f>Sheet1!$B$2:$B$3</c:f>
              <c:numCache>
                <c:formatCode>General</c:formatCode>
                <c:ptCount val="2"/>
                <c:pt idx="0">
                  <c:v>792.0</c:v>
                </c:pt>
                <c:pt idx="1">
                  <c:v>792.0</c:v>
                </c:pt>
              </c:numCache>
            </c:numRef>
          </c:val>
        </c:ser>
        <c:ser>
          <c:idx val="1"/>
          <c:order val="1"/>
          <c:tx>
            <c:strRef>
              <c:f>Sheet1!$C$1</c:f>
              <c:strCache>
                <c:ptCount val="1"/>
                <c:pt idx="0">
                  <c:v>Virtual</c:v>
                </c:pt>
              </c:strCache>
            </c:strRef>
          </c:tx>
          <c:invertIfNegative val="0"/>
          <c:cat>
            <c:strRef>
              <c:f>Sheet1!$A$2:$A$3</c:f>
              <c:strCache>
                <c:ptCount val="2"/>
                <c:pt idx="0">
                  <c:v>Bootstrap Key</c:v>
                </c:pt>
                <c:pt idx="1">
                  <c:v>Integrity Measurement</c:v>
                </c:pt>
              </c:strCache>
            </c:strRef>
          </c:cat>
          <c:val>
            <c:numRef>
              <c:f>Sheet1!$C$2:$C$3</c:f>
              <c:numCache>
                <c:formatCode>General</c:formatCode>
                <c:ptCount val="2"/>
                <c:pt idx="0">
                  <c:v>1555.0</c:v>
                </c:pt>
                <c:pt idx="1">
                  <c:v>108.0</c:v>
                </c:pt>
              </c:numCache>
            </c:numRef>
          </c:val>
        </c:ser>
        <c:dLbls>
          <c:showLegendKey val="0"/>
          <c:showVal val="0"/>
          <c:showCatName val="0"/>
          <c:showSerName val="0"/>
          <c:showPercent val="0"/>
          <c:showBubbleSize val="0"/>
        </c:dLbls>
        <c:gapWidth val="150"/>
        <c:axId val="649675760"/>
        <c:axId val="649679776"/>
      </c:barChart>
      <c:catAx>
        <c:axId val="649675760"/>
        <c:scaling>
          <c:orientation val="minMax"/>
        </c:scaling>
        <c:delete val="0"/>
        <c:axPos val="b"/>
        <c:numFmt formatCode="General" sourceLinked="0"/>
        <c:majorTickMark val="none"/>
        <c:minorTickMark val="none"/>
        <c:tickLblPos val="nextTo"/>
        <c:txPr>
          <a:bodyPr/>
          <a:lstStyle/>
          <a:p>
            <a:pPr>
              <a:defRPr b="1" i="0"/>
            </a:pPr>
            <a:endParaRPr lang="en-US"/>
          </a:p>
        </c:txPr>
        <c:crossAx val="649679776"/>
        <c:crosses val="autoZero"/>
        <c:auto val="1"/>
        <c:lblAlgn val="ctr"/>
        <c:lblOffset val="100"/>
        <c:noMultiLvlLbl val="0"/>
      </c:catAx>
      <c:valAx>
        <c:axId val="649679776"/>
        <c:scaling>
          <c:orientation val="minMax"/>
        </c:scaling>
        <c:delete val="0"/>
        <c:axPos val="l"/>
        <c:majorGridlines/>
        <c:title>
          <c:tx>
            <c:rich>
              <a:bodyPr rot="-5400000" vert="horz"/>
              <a:lstStyle/>
              <a:p>
                <a:pPr>
                  <a:defRPr/>
                </a:pPr>
                <a:r>
                  <a:rPr lang="en-US" dirty="0" smtClean="0"/>
                  <a:t>Delay (ms)</a:t>
                </a:r>
                <a:endParaRPr lang="en-US" dirty="0"/>
              </a:p>
            </c:rich>
          </c:tx>
          <c:layout/>
          <c:overlay val="0"/>
        </c:title>
        <c:numFmt formatCode="General" sourceLinked="1"/>
        <c:majorTickMark val="none"/>
        <c:minorTickMark val="none"/>
        <c:tickLblPos val="nextTo"/>
        <c:txPr>
          <a:bodyPr/>
          <a:lstStyle/>
          <a:p>
            <a:pPr>
              <a:defRPr b="1" i="0"/>
            </a:pPr>
            <a:endParaRPr lang="en-US"/>
          </a:p>
        </c:txPr>
        <c:crossAx val="649675760"/>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 Id="rId2" Type="http://schemas.openxmlformats.org/officeDocument/2006/relationships/image" Target="../media/image27.emf"/><Relationship Id="rId3" Type="http://schemas.openxmlformats.org/officeDocument/2006/relationships/image" Target="../media/image2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 Id="rId2" Type="http://schemas.openxmlformats.org/officeDocument/2006/relationships/image" Target="../media/image27.emf"/><Relationship Id="rId3" Type="http://schemas.openxmlformats.org/officeDocument/2006/relationships/image" Target="../media/image2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emf"/><Relationship Id="rId2" Type="http://schemas.openxmlformats.org/officeDocument/2006/relationships/image" Target="../media/image32.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8.emf"/><Relationship Id="rId2" Type="http://schemas.openxmlformats.org/officeDocument/2006/relationships/image" Target="../media/image3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atin typeface="Times New Roman" pitchFamily="-110" charset="0"/>
              </a:defRPr>
            </a:lvl1pPr>
          </a:lstStyle>
          <a:p>
            <a:endParaRPr lang="en-US" altLang="en-US" dirty="0"/>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atin typeface="Times New Roman" pitchFamily="-110" charset="0"/>
              </a:defRPr>
            </a:lvl1pPr>
          </a:lstStyle>
          <a:p>
            <a:endParaRPr lang="en-US" altLang="en-US" dirty="0"/>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atin typeface="Times New Roman" pitchFamily="-110" charset="0"/>
              </a:defRPr>
            </a:lvl1pPr>
          </a:lstStyle>
          <a:p>
            <a:endParaRPr lang="en-US" altLang="en-US" dirty="0"/>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atin typeface="Times New Roman" pitchFamily="-110" charset="0"/>
              </a:defRPr>
            </a:lvl1pPr>
          </a:lstStyle>
          <a:p>
            <a:fld id="{F294CCFB-749A-2F47-8EBA-00DE4241A432}" type="slidenum">
              <a:rPr lang="en-US" altLang="en-US"/>
              <a:pPr/>
              <a:t>‹#›</a:t>
            </a:fld>
            <a:endParaRPr lang="en-US" altLang="en-US" dirty="0"/>
          </a:p>
        </p:txBody>
      </p:sp>
    </p:spTree>
    <p:extLst>
      <p:ext uri="{BB962C8B-B14F-4D97-AF65-F5344CB8AC3E}">
        <p14:creationId xmlns:p14="http://schemas.microsoft.com/office/powerpoint/2010/main" val="20243235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a:latin typeface="Times New Roman" pitchFamily="-110" charset="0"/>
              </a:defRPr>
            </a:lvl1pPr>
          </a:lstStyle>
          <a:p>
            <a:endParaRPr lang="en-US" altLang="en-US" dirty="0"/>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a:latin typeface="Times New Roman" pitchFamily="-110" charset="0"/>
              </a:defRPr>
            </a:lvl1pPr>
          </a:lstStyle>
          <a:p>
            <a:endParaRPr lang="en-US" altLang="en-US" dirty="0"/>
          </a:p>
        </p:txBody>
      </p:sp>
      <p:sp>
        <p:nvSpPr>
          <p:cNvPr id="2052" name="Rectangle 4"/>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a:latin typeface="Times New Roman" pitchFamily="-110" charset="0"/>
              </a:defRPr>
            </a:lvl1pPr>
          </a:lstStyle>
          <a:p>
            <a:endParaRPr lang="en-US" altLang="en-US" dirty="0"/>
          </a:p>
        </p:txBody>
      </p:sp>
      <p:sp>
        <p:nvSpPr>
          <p:cNvPr id="2053" name="Rectangle 5"/>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a:latin typeface="Times New Roman" pitchFamily="-110" charset="0"/>
              </a:defRPr>
            </a:lvl1pPr>
          </a:lstStyle>
          <a:p>
            <a:fld id="{1783C958-1F1B-2347-8B37-D6BC4B56CB47}" type="slidenum">
              <a:rPr lang="en-US" altLang="en-US"/>
              <a:pPr/>
              <a:t>‹#›</a:t>
            </a:fld>
            <a:endParaRPr lang="en-US" altLang="en-US" dirty="0"/>
          </a:p>
        </p:txBody>
      </p:sp>
      <p:sp>
        <p:nvSpPr>
          <p:cNvPr id="2054" name="Rectangle 6"/>
          <p:cNvSpPr>
            <a:spLocks noGrp="1" noChangeArrowheads="1"/>
          </p:cNvSpPr>
          <p:nvPr>
            <p:ph type="body" sz="quarter" idx="3"/>
          </p:nvPr>
        </p:nvSpPr>
        <p:spPr bwMode="auto">
          <a:xfrm>
            <a:off x="911225" y="4343400"/>
            <a:ext cx="5032375"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5" name="Rectangle 7"/>
          <p:cNvSpPr>
            <a:spLocks noGrp="1" noRot="1" noChangeAspect="1" noChangeArrowheads="1" noTextEdit="1"/>
          </p:cNvSpPr>
          <p:nvPr>
            <p:ph type="sldImg" idx="2"/>
          </p:nvPr>
        </p:nvSpPr>
        <p:spPr bwMode="auto">
          <a:xfrm>
            <a:off x="393700" y="692150"/>
            <a:ext cx="6070600" cy="3416300"/>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36048723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10"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0" charset="0"/>
        <a:ea typeface="ＭＳ Ｐゴシック" pitchFamily="-110"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3B4F25-B091-A84E-9705-BC8EE475EEF1}" type="slidenum">
              <a:rPr lang="en-US" smtClean="0"/>
              <a:t>1</a:t>
            </a:fld>
            <a:endParaRPr lang="en-US" dirty="0"/>
          </a:p>
        </p:txBody>
      </p:sp>
    </p:spTree>
    <p:extLst>
      <p:ext uri="{BB962C8B-B14F-4D97-AF65-F5344CB8AC3E}">
        <p14:creationId xmlns:p14="http://schemas.microsoft.com/office/powerpoint/2010/main" val="1125606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4</a:t>
            </a:fld>
            <a:endParaRPr lang="en-US" altLang="en-US" dirty="0"/>
          </a:p>
        </p:txBody>
      </p:sp>
    </p:spTree>
    <p:extLst>
      <p:ext uri="{BB962C8B-B14F-4D97-AF65-F5344CB8AC3E}">
        <p14:creationId xmlns:p14="http://schemas.microsoft.com/office/powerpoint/2010/main" val="335612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6" name="Rectangle 1026"/>
          <p:cNvSpPr>
            <a:spLocks noGrp="1" noChangeArrowheads="1"/>
          </p:cNvSpPr>
          <p:nvPr>
            <p:ph type="ctrTitle"/>
          </p:nvPr>
        </p:nvSpPr>
        <p:spPr>
          <a:xfrm>
            <a:off x="1109183" y="1389888"/>
            <a:ext cx="9970459" cy="1298448"/>
          </a:xfrm>
        </p:spPr>
        <p:txBody>
          <a:bodyPr anchor="b" anchorCtr="0"/>
          <a:lstStyle>
            <a:lvl1pPr>
              <a:lnSpc>
                <a:spcPct val="100000"/>
              </a:lnSpc>
              <a:spcAft>
                <a:spcPts val="600"/>
              </a:spcAft>
              <a:defRPr sz="3600"/>
            </a:lvl1pPr>
          </a:lstStyle>
          <a:p>
            <a:r>
              <a:rPr lang="en-US" altLang="en-US" smtClean="0"/>
              <a:t>Click to edit Master title style</a:t>
            </a:r>
            <a:endParaRPr lang="en-US" altLang="en-US" dirty="0"/>
          </a:p>
        </p:txBody>
      </p:sp>
      <p:sp>
        <p:nvSpPr>
          <p:cNvPr id="6202" name="Rectangle 1082"/>
          <p:cNvSpPr>
            <a:spLocks noGrp="1" noChangeArrowheads="1"/>
          </p:cNvSpPr>
          <p:nvPr>
            <p:ph type="subTitle" sz="quarter" idx="1"/>
          </p:nvPr>
        </p:nvSpPr>
        <p:spPr>
          <a:xfrm>
            <a:off x="1109183" y="3008376"/>
            <a:ext cx="9970459" cy="1792224"/>
          </a:xfrm>
          <a:prstGeom prst="rect">
            <a:avLst/>
          </a:prstGeom>
          <a:ln w="12700">
            <a:headEnd type="none" w="sm" len="sm"/>
            <a:tailEnd type="none" w="sm" len="sm"/>
          </a:ln>
        </p:spPr>
        <p:txBody>
          <a:bodyPr lIns="91440" tIns="45720" rIns="91440" bIns="45720" anchor="ctr" anchorCtr="0"/>
          <a:lstStyle>
            <a:lvl1pPr marL="0" indent="0" algn="ctr">
              <a:lnSpc>
                <a:spcPct val="100000"/>
              </a:lnSpc>
              <a:spcBef>
                <a:spcPts val="0"/>
              </a:spcBef>
              <a:spcAft>
                <a:spcPts val="2400"/>
              </a:spcAft>
              <a:buFontTx/>
              <a:buNone/>
              <a:defRPr sz="2200"/>
            </a:lvl1pPr>
          </a:lstStyle>
          <a:p>
            <a:r>
              <a:rPr lang="en-US" altLang="en-US" smtClean="0"/>
              <a:t>Click to edit Master subtitle style</a:t>
            </a:r>
            <a:endParaRPr lang="en-US" altLang="en-US" dirty="0"/>
          </a:p>
        </p:txBody>
      </p:sp>
      <p:sp>
        <p:nvSpPr>
          <p:cNvPr id="9" name="Freeform 8"/>
          <p:cNvSpPr>
            <a:spLocks/>
          </p:cNvSpPr>
          <p:nvPr userDrawn="1"/>
        </p:nvSpPr>
        <p:spPr bwMode="auto">
          <a:xfrm>
            <a:off x="0" y="950976"/>
            <a:ext cx="12188825"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dirty="0"/>
          </a:p>
        </p:txBody>
      </p:sp>
      <p:sp>
        <p:nvSpPr>
          <p:cNvPr id="10" name="Freeform 8"/>
          <p:cNvSpPr>
            <a:spLocks/>
          </p:cNvSpPr>
          <p:nvPr userDrawn="1"/>
        </p:nvSpPr>
        <p:spPr bwMode="auto">
          <a:xfrm>
            <a:off x="0" y="6355080"/>
            <a:ext cx="12188825"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dirty="0"/>
          </a:p>
        </p:txBody>
      </p:sp>
      <p:pic>
        <p:nvPicPr>
          <p:cNvPr id="7" name="Picture 6" descr="LL_Logo_blue.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9976" y="5111496"/>
            <a:ext cx="3429000" cy="34544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hart Placeholder 3"/>
          <p:cNvSpPr>
            <a:spLocks noGrp="1"/>
          </p:cNvSpPr>
          <p:nvPr>
            <p:ph type="chart" sz="quarter" idx="10"/>
          </p:nvPr>
        </p:nvSpPr>
        <p:spPr>
          <a:xfrm>
            <a:off x="1791758" y="1700784"/>
            <a:ext cx="8605310" cy="3941064"/>
          </a:xfrm>
          <a:prstGeom prst="rect">
            <a:avLst/>
          </a:prstGeom>
          <a:ln w="12700">
            <a:solidFill>
              <a:schemeClr val="tx1"/>
            </a:solidFill>
          </a:ln>
        </p:spPr>
        <p:txBody>
          <a:bodyPr vert="horz"/>
          <a:lstStyle>
            <a:lvl1pPr marL="0" indent="0">
              <a:lnSpc>
                <a:spcPts val="2000"/>
              </a:lnSpc>
              <a:spcBef>
                <a:spcPts val="300"/>
              </a:spcBef>
              <a:spcAft>
                <a:spcPts val="600"/>
              </a:spcAft>
              <a:buFontTx/>
              <a:buNone/>
              <a:defRPr/>
            </a:lvl1pPr>
          </a:lstStyle>
          <a:p>
            <a:r>
              <a:rPr lang="en-US" dirty="0" smtClean="0"/>
              <a:t>Click icon to add chart</a:t>
            </a:r>
            <a:endParaRPr lang="en-US" dirty="0"/>
          </a:p>
        </p:txBody>
      </p:sp>
      <p:sp>
        <p:nvSpPr>
          <p:cNvPr id="5" name="Text Placeholder 4"/>
          <p:cNvSpPr>
            <a:spLocks noGrp="1"/>
          </p:cNvSpPr>
          <p:nvPr>
            <p:ph type="body" sz="quarter" idx="11"/>
          </p:nvPr>
        </p:nvSpPr>
        <p:spPr>
          <a:xfrm>
            <a:off x="1791758" y="1252728"/>
            <a:ext cx="8605310" cy="374904"/>
          </a:xfrm>
          <a:prstGeom prst="rect">
            <a:avLst/>
          </a:prstGeom>
        </p:spPr>
        <p:txBody>
          <a:bodyPr vert="horz" anchor="b" anchorCtr="0"/>
          <a:lstStyle>
            <a:lvl1pPr marL="0" indent="0" algn="ctr">
              <a:lnSpc>
                <a:spcPts val="2000"/>
              </a:lnSpc>
              <a:spcBef>
                <a:spcPts val="300"/>
              </a:spcBef>
              <a:spcAft>
                <a:spcPts val="600"/>
              </a:spcAft>
              <a:buFontTx/>
              <a:buNone/>
              <a:defRPr sz="180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
        <p:nvSpPr>
          <p:cNvPr id="6" name="Text Placeholder 4"/>
          <p:cNvSpPr>
            <a:spLocks noGrp="1"/>
          </p:cNvSpPr>
          <p:nvPr>
            <p:ph type="body" sz="quarter" idx="12"/>
          </p:nvPr>
        </p:nvSpPr>
        <p:spPr>
          <a:xfrm>
            <a:off x="1791758" y="5705856"/>
            <a:ext cx="8605310" cy="274320"/>
          </a:xfrm>
          <a:prstGeom prst="rect">
            <a:avLst/>
          </a:prstGeom>
        </p:spPr>
        <p:txBody>
          <a:bodyPr vert="horz" anchor="t" anchorCtr="0"/>
          <a:lstStyle>
            <a:lvl1pPr marL="0" indent="0" algn="ctr">
              <a:lnSpc>
                <a:spcPts val="1400"/>
              </a:lnSpc>
              <a:spcBef>
                <a:spcPts val="300"/>
              </a:spcBef>
              <a:spcAft>
                <a:spcPts val="600"/>
              </a:spcAft>
              <a:buFontTx/>
              <a:buNone/>
              <a:defRPr sz="1200" b="1" i="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007096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33819" y="1289304"/>
            <a:ext cx="10921187"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Arial"/>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Content Placeholder 2"/>
          <p:cNvSpPr>
            <a:spLocks noGrp="1"/>
          </p:cNvSpPr>
          <p:nvPr>
            <p:ph idx="1"/>
          </p:nvPr>
        </p:nvSpPr>
        <p:spPr>
          <a:xfrm>
            <a:off x="633819" y="1289304"/>
            <a:ext cx="5314328"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Wingdings" charset="2"/>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2"/>
          <p:cNvSpPr>
            <a:spLocks noGrp="1"/>
          </p:cNvSpPr>
          <p:nvPr>
            <p:ph idx="10"/>
          </p:nvPr>
        </p:nvSpPr>
        <p:spPr>
          <a:xfrm>
            <a:off x="6216301" y="1289304"/>
            <a:ext cx="5314328"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Wingdings" charset="2"/>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7805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7146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with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55449" y="146304"/>
            <a:ext cx="9677927" cy="466344"/>
          </a:xfrm>
        </p:spPr>
        <p:txBody>
          <a:bodyPr/>
          <a:lstStyle/>
          <a:p>
            <a:r>
              <a:rPr lang="en-US" smtClean="0"/>
              <a:t>Click to edit Master title style</a:t>
            </a:r>
            <a:endParaRPr lang="en-US"/>
          </a:p>
        </p:txBody>
      </p:sp>
      <p:sp>
        <p:nvSpPr>
          <p:cNvPr id="3" name="Content Placeholder 2"/>
          <p:cNvSpPr>
            <a:spLocks noGrp="1"/>
          </p:cNvSpPr>
          <p:nvPr>
            <p:ph idx="1"/>
          </p:nvPr>
        </p:nvSpPr>
        <p:spPr>
          <a:xfrm>
            <a:off x="633819" y="1289304"/>
            <a:ext cx="10921187"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Wingdings" charset="2"/>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10" hasCustomPrompt="1"/>
          </p:nvPr>
        </p:nvSpPr>
        <p:spPr>
          <a:xfrm>
            <a:off x="1255449" y="594360"/>
            <a:ext cx="9677927" cy="304800"/>
          </a:xfrm>
          <a:prstGeom prst="rect">
            <a:avLst/>
          </a:prstGeom>
        </p:spPr>
        <p:txBody>
          <a:bodyPr vert="horz"/>
          <a:lstStyle>
            <a:lvl1pPr marL="0" indent="0" algn="ctr">
              <a:lnSpc>
                <a:spcPts val="2400"/>
              </a:lnSpc>
              <a:spcBef>
                <a:spcPts val="300"/>
              </a:spcBef>
              <a:spcAft>
                <a:spcPts val="600"/>
              </a:spcAft>
              <a:buFontTx/>
              <a:buNone/>
              <a:defRPr sz="2400" baseline="0"/>
            </a:lvl1pPr>
            <a:lvl2pPr marL="520700" indent="0">
              <a:buNone/>
              <a:defRPr/>
            </a:lvl2pPr>
            <a:lvl3pPr marL="976313" indent="0">
              <a:buNone/>
              <a:defRPr/>
            </a:lvl3pPr>
            <a:lvl4pPr marL="1427162" indent="0">
              <a:buNone/>
              <a:defRPr/>
            </a:lvl4pPr>
            <a:lvl5pPr>
              <a:buNone/>
              <a:defRPr/>
            </a:lvl5pPr>
          </a:lstStyle>
          <a:p>
            <a:pPr lvl="0"/>
            <a:r>
              <a:rPr lang="en-US" dirty="0" smtClean="0"/>
              <a:t>Click to add Subtitle</a:t>
            </a:r>
          </a:p>
        </p:txBody>
      </p:sp>
    </p:spTree>
    <p:extLst>
      <p:ext uri="{BB962C8B-B14F-4D97-AF65-F5344CB8AC3E}">
        <p14:creationId xmlns:p14="http://schemas.microsoft.com/office/powerpoint/2010/main" val="2411346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33819" y="1682496"/>
            <a:ext cx="10921187" cy="4443984"/>
          </a:xfrm>
          <a:prstGeom prst="rect">
            <a:avLst/>
          </a:prstGeom>
        </p:spPr>
        <p:txBody>
          <a:bodyPr anchor="t" anchorCtr="1"/>
          <a:lstStyle>
            <a:lvl1pPr marL="237744" indent="-237744">
              <a:lnSpc>
                <a:spcPct val="90000"/>
              </a:lnSpc>
              <a:spcBef>
                <a:spcPts val="1500"/>
              </a:spcBef>
              <a:buSzPct val="100000"/>
              <a:buFont typeface="Arial"/>
              <a:buChar char="•"/>
              <a:defRPr/>
            </a:lvl1pPr>
            <a:lvl2pPr marL="539496" indent="-256032">
              <a:lnSpc>
                <a:spcPct val="90000"/>
              </a:lnSpc>
              <a:spcBef>
                <a:spcPts val="1500"/>
              </a:spcBef>
              <a:defRPr/>
            </a:lvl2pPr>
            <a:lvl3pPr marL="758952" indent="-182880">
              <a:lnSpc>
                <a:spcPct val="90000"/>
              </a:lnSpc>
              <a:spcBef>
                <a:spcPts val="1500"/>
              </a:spcBef>
              <a:buSzPct val="90000"/>
              <a:buFont typeface="Wingdings" charset="2"/>
              <a:buChar char="§"/>
              <a:defRPr/>
            </a:lvl3pPr>
            <a:lvl4pPr marL="1033272" indent="0">
              <a:lnSpc>
                <a:spcPct val="90000"/>
              </a:lnSpc>
              <a:spcBef>
                <a:spcPts val="1500"/>
              </a:spcBef>
              <a:buFontTx/>
              <a:buNone/>
              <a:defRPr/>
            </a:lvl4pPr>
            <a:lvl5pPr marL="1261872" indent="0">
              <a:lnSpc>
                <a:spcPct val="90000"/>
              </a:lnSpc>
              <a:spcBef>
                <a:spcPts val="1500"/>
              </a:spcBef>
              <a:buSzPct val="85000"/>
              <a:buFontTx/>
              <a:buNone/>
              <a:defRPr sz="12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11346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Picture Placeholder 3"/>
          <p:cNvSpPr>
            <a:spLocks noGrp="1"/>
          </p:cNvSpPr>
          <p:nvPr>
            <p:ph type="pic" sz="quarter" idx="10" hasCustomPrompt="1"/>
          </p:nvPr>
        </p:nvSpPr>
        <p:spPr>
          <a:xfrm>
            <a:off x="2108667" y="1764792"/>
            <a:ext cx="7959303" cy="3776472"/>
          </a:xfrm>
          <a:prstGeom prst="rect">
            <a:avLst/>
          </a:prstGeom>
          <a:ln w="12700">
            <a:solidFill>
              <a:schemeClr val="tx1"/>
            </a:solidFill>
          </a:ln>
        </p:spPr>
        <p:txBody>
          <a:bodyPr vert="horz"/>
          <a:lstStyle>
            <a:lvl1pPr marL="0" indent="0" algn="ctr">
              <a:lnSpc>
                <a:spcPts val="2000"/>
              </a:lnSpc>
              <a:spcBef>
                <a:spcPts val="300"/>
              </a:spcBef>
              <a:spcAft>
                <a:spcPts val="600"/>
              </a:spcAft>
              <a:buFontTx/>
              <a:buNone/>
              <a:defRPr/>
            </a:lvl1pPr>
          </a:lstStyle>
          <a:p>
            <a:r>
              <a:rPr lang="en-US" dirty="0" smtClean="0"/>
              <a:t>Click icon to add picture</a:t>
            </a:r>
            <a:endParaRPr lang="en-US" dirty="0"/>
          </a:p>
        </p:txBody>
      </p:sp>
      <p:sp>
        <p:nvSpPr>
          <p:cNvPr id="5" name="Text Placeholder 4"/>
          <p:cNvSpPr>
            <a:spLocks noGrp="1"/>
          </p:cNvSpPr>
          <p:nvPr>
            <p:ph type="body" sz="quarter" idx="11"/>
          </p:nvPr>
        </p:nvSpPr>
        <p:spPr>
          <a:xfrm>
            <a:off x="2108667" y="1316736"/>
            <a:ext cx="7959303" cy="374904"/>
          </a:xfrm>
          <a:prstGeom prst="rect">
            <a:avLst/>
          </a:prstGeom>
        </p:spPr>
        <p:txBody>
          <a:bodyPr vert="horz" anchor="b" anchorCtr="0"/>
          <a:lstStyle>
            <a:lvl1pPr marL="0" indent="0" algn="ctr">
              <a:lnSpc>
                <a:spcPts val="2000"/>
              </a:lnSpc>
              <a:spcBef>
                <a:spcPts val="300"/>
              </a:spcBef>
              <a:spcAft>
                <a:spcPts val="600"/>
              </a:spcAft>
              <a:buFontTx/>
              <a:buNone/>
              <a:defRPr sz="180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
        <p:nvSpPr>
          <p:cNvPr id="6" name="Text Placeholder 4"/>
          <p:cNvSpPr>
            <a:spLocks noGrp="1"/>
          </p:cNvSpPr>
          <p:nvPr>
            <p:ph type="body" sz="quarter" idx="12"/>
          </p:nvPr>
        </p:nvSpPr>
        <p:spPr>
          <a:xfrm>
            <a:off x="2108667" y="5605272"/>
            <a:ext cx="7959303" cy="274320"/>
          </a:xfrm>
          <a:prstGeom prst="rect">
            <a:avLst/>
          </a:prstGeom>
        </p:spPr>
        <p:txBody>
          <a:bodyPr vert="horz" anchor="t" anchorCtr="0"/>
          <a:lstStyle>
            <a:lvl1pPr marL="0" indent="0" algn="ctr">
              <a:lnSpc>
                <a:spcPts val="1400"/>
              </a:lnSpc>
              <a:spcBef>
                <a:spcPts val="300"/>
              </a:spcBef>
              <a:spcAft>
                <a:spcPts val="600"/>
              </a:spcAft>
              <a:buFontTx/>
              <a:buNone/>
              <a:defRPr sz="1200" b="1" i="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24979053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Media Placeholder 3"/>
          <p:cNvSpPr>
            <a:spLocks noGrp="1"/>
          </p:cNvSpPr>
          <p:nvPr>
            <p:ph type="media" sz="quarter" idx="10"/>
          </p:nvPr>
        </p:nvSpPr>
        <p:spPr>
          <a:xfrm>
            <a:off x="2315877" y="1828800"/>
            <a:ext cx="7581449" cy="3346704"/>
          </a:xfrm>
          <a:prstGeom prst="rect">
            <a:avLst/>
          </a:prstGeom>
          <a:ln w="12700">
            <a:solidFill>
              <a:schemeClr val="tx1"/>
            </a:solidFill>
          </a:ln>
        </p:spPr>
        <p:txBody>
          <a:bodyPr vert="horz"/>
          <a:lstStyle>
            <a:lvl1pPr marL="0" indent="0">
              <a:lnSpc>
                <a:spcPts val="2000"/>
              </a:lnSpc>
              <a:spcBef>
                <a:spcPts val="300"/>
              </a:spcBef>
              <a:spcAft>
                <a:spcPts val="600"/>
              </a:spcAft>
              <a:buFontTx/>
              <a:buNone/>
              <a:defRPr/>
            </a:lvl1pPr>
          </a:lstStyle>
          <a:p>
            <a:r>
              <a:rPr lang="en-US" dirty="0" smtClean="0"/>
              <a:t>Click icon to add media</a:t>
            </a:r>
            <a:endParaRPr lang="en-US" dirty="0"/>
          </a:p>
        </p:txBody>
      </p:sp>
      <p:sp>
        <p:nvSpPr>
          <p:cNvPr id="5" name="Text Placeholder 4"/>
          <p:cNvSpPr>
            <a:spLocks noGrp="1"/>
          </p:cNvSpPr>
          <p:nvPr>
            <p:ph type="body" sz="quarter" idx="11"/>
          </p:nvPr>
        </p:nvSpPr>
        <p:spPr>
          <a:xfrm>
            <a:off x="2315877" y="1371600"/>
            <a:ext cx="7581449" cy="374904"/>
          </a:xfrm>
          <a:prstGeom prst="rect">
            <a:avLst/>
          </a:prstGeom>
        </p:spPr>
        <p:txBody>
          <a:bodyPr vert="horz" anchor="b" anchorCtr="0"/>
          <a:lstStyle>
            <a:lvl1pPr marL="0" indent="0" algn="ctr">
              <a:lnSpc>
                <a:spcPts val="2000"/>
              </a:lnSpc>
              <a:spcBef>
                <a:spcPts val="300"/>
              </a:spcBef>
              <a:spcAft>
                <a:spcPts val="600"/>
              </a:spcAft>
              <a:buFontTx/>
              <a:buNone/>
              <a:defRPr sz="180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
        <p:nvSpPr>
          <p:cNvPr id="6" name="Text Placeholder 4"/>
          <p:cNvSpPr>
            <a:spLocks noGrp="1"/>
          </p:cNvSpPr>
          <p:nvPr>
            <p:ph type="body" sz="quarter" idx="12"/>
          </p:nvPr>
        </p:nvSpPr>
        <p:spPr>
          <a:xfrm>
            <a:off x="2315877" y="5230368"/>
            <a:ext cx="7581449" cy="274320"/>
          </a:xfrm>
          <a:prstGeom prst="rect">
            <a:avLst/>
          </a:prstGeom>
        </p:spPr>
        <p:txBody>
          <a:bodyPr vert="horz" anchor="t" anchorCtr="0"/>
          <a:lstStyle>
            <a:lvl1pPr marL="0" indent="0" algn="ctr">
              <a:lnSpc>
                <a:spcPts val="1400"/>
              </a:lnSpc>
              <a:spcBef>
                <a:spcPts val="300"/>
              </a:spcBef>
              <a:spcAft>
                <a:spcPts val="600"/>
              </a:spcAft>
              <a:buFontTx/>
              <a:buNone/>
              <a:defRPr sz="1200" b="1" i="0" baseline="0"/>
            </a:lvl1pPr>
            <a:lvl2pPr marL="520700" indent="0">
              <a:buNone/>
              <a:defRPr/>
            </a:lvl2pPr>
            <a:lvl3pPr marL="976313" indent="0">
              <a:buNone/>
              <a:defRPr/>
            </a:lvl3pPr>
            <a:lvl4pPr marL="1427162" indent="0">
              <a:buNone/>
              <a:defRPr/>
            </a:lvl4pPr>
            <a:lvl5pPr>
              <a:buNone/>
              <a:defRPr/>
            </a:lvl5pPr>
          </a:lstStyle>
          <a:p>
            <a:pPr lvl="0"/>
            <a:r>
              <a:rPr lang="en-US" smtClean="0"/>
              <a:t>Click to edit Master text styles</a:t>
            </a:r>
          </a:p>
        </p:txBody>
      </p:sp>
    </p:spTree>
    <p:extLst>
      <p:ext uri="{BB962C8B-B14F-4D97-AF65-F5344CB8AC3E}">
        <p14:creationId xmlns:p14="http://schemas.microsoft.com/office/powerpoint/2010/main" val="3380397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3"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6"/>
          <p:cNvSpPr>
            <a:spLocks noGrp="1" noChangeArrowheads="1"/>
          </p:cNvSpPr>
          <p:nvPr>
            <p:ph type="title"/>
          </p:nvPr>
        </p:nvSpPr>
        <p:spPr bwMode="auto">
          <a:xfrm>
            <a:off x="1255449" y="100584"/>
            <a:ext cx="9677927" cy="813816"/>
          </a:xfrm>
          <a:prstGeom prst="rect">
            <a:avLst/>
          </a:prstGeom>
          <a:noFill/>
          <a:ln w="9525">
            <a:noFill/>
            <a:miter lim="800000"/>
            <a:headEnd/>
            <a:tailEnd/>
          </a:ln>
          <a:effectLst/>
        </p:spPr>
        <p:txBody>
          <a:bodyPr vert="horz" wrap="square" lIns="92064" tIns="46033" rIns="92064" bIns="46033" numCol="1" anchor="ctr" anchorCtr="0" compatLnSpc="1">
            <a:prstTxWarp prst="textNoShape">
              <a:avLst/>
            </a:prstTxWarp>
          </a:bodyPr>
          <a:lstStyle/>
          <a:p>
            <a:pPr lvl="0"/>
            <a:r>
              <a:rPr lang="en-US" altLang="en-US" smtClean="0"/>
              <a:t>Click to edit Master title style</a:t>
            </a:r>
            <a:endParaRPr lang="en-US" altLang="en-US" dirty="0"/>
          </a:p>
        </p:txBody>
      </p:sp>
      <p:sp>
        <p:nvSpPr>
          <p:cNvPr id="1032" name="Freeform 8"/>
          <p:cNvSpPr>
            <a:spLocks/>
          </p:cNvSpPr>
          <p:nvPr/>
        </p:nvSpPr>
        <p:spPr bwMode="auto">
          <a:xfrm>
            <a:off x="0" y="950976"/>
            <a:ext cx="12188825"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dirty="0"/>
          </a:p>
        </p:txBody>
      </p:sp>
      <p:sp>
        <p:nvSpPr>
          <p:cNvPr id="1048" name="Rectangle 24"/>
          <p:cNvSpPr>
            <a:spLocks noChangeArrowheads="1"/>
          </p:cNvSpPr>
          <p:nvPr/>
        </p:nvSpPr>
        <p:spPr bwMode="auto">
          <a:xfrm>
            <a:off x="426609" y="6455664"/>
            <a:ext cx="1450470" cy="219456"/>
          </a:xfrm>
          <a:prstGeom prst="rect">
            <a:avLst/>
          </a:prstGeom>
          <a:noFill/>
          <a:ln w="9525">
            <a:noFill/>
            <a:miter lim="800000"/>
            <a:headEnd/>
            <a:tailEnd/>
          </a:ln>
          <a:effectLst/>
        </p:spPr>
        <p:txBody>
          <a:bodyPr wrap="square" lIns="0" tIns="0" rIns="0" bIns="0" anchor="t" anchorCtr="0">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n-US" sz="700" b="0" i="0" dirty="0" smtClean="0"/>
              <a:t>Keylime</a:t>
            </a:r>
            <a:r>
              <a:rPr lang="en-US" altLang="en-US" sz="700" b="0" i="0" baseline="0" dirty="0" smtClean="0"/>
              <a:t>- </a:t>
            </a:r>
            <a:fld id="{321F32AB-3DDB-C54A-A434-42EC1FB733CD}" type="slidenum">
              <a:rPr lang="en-US" altLang="en-US" sz="700" b="0" i="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en-US" sz="700" b="0" i="0" baseline="0" dirty="0" smtClean="0"/>
          </a:p>
          <a:p>
            <a:pPr algn="l">
              <a:lnSpc>
                <a:spcPct val="100000"/>
              </a:lnSpc>
            </a:pPr>
            <a:r>
              <a:rPr lang="en-US" altLang="en-US" sz="700" b="0" i="0" baseline="0" dirty="0" smtClean="0"/>
              <a:t>NAS 12/07/16</a:t>
            </a:r>
          </a:p>
        </p:txBody>
      </p:sp>
      <p:sp>
        <p:nvSpPr>
          <p:cNvPr id="11" name="Freeform 8"/>
          <p:cNvSpPr>
            <a:spLocks/>
          </p:cNvSpPr>
          <p:nvPr/>
        </p:nvSpPr>
        <p:spPr bwMode="auto">
          <a:xfrm>
            <a:off x="0" y="6355080"/>
            <a:ext cx="12188825" cy="0"/>
          </a:xfrm>
          <a:custGeom>
            <a:avLst/>
            <a:gdLst/>
            <a:ahLst/>
            <a:cxnLst>
              <a:cxn ang="0">
                <a:pos x="0" y="0"/>
              </a:cxn>
              <a:cxn ang="0">
                <a:pos x="6144" y="0"/>
              </a:cxn>
              <a:cxn ang="0">
                <a:pos x="0" y="0"/>
              </a:cxn>
            </a:cxnLst>
            <a:rect l="0" t="0" r="r" b="b"/>
            <a:pathLst>
              <a:path w="6145" h="1">
                <a:moveTo>
                  <a:pt x="0" y="0"/>
                </a:moveTo>
                <a:lnTo>
                  <a:pt x="6144" y="0"/>
                </a:lnTo>
                <a:lnTo>
                  <a:pt x="0" y="0"/>
                </a:lnTo>
              </a:path>
            </a:pathLst>
          </a:custGeom>
          <a:noFill/>
          <a:ln w="22225" cap="flat" cmpd="sng">
            <a:solidFill>
              <a:schemeClr val="accent4"/>
            </a:solidFill>
            <a:prstDash val="solid"/>
            <a:round/>
            <a:headEnd/>
            <a:tailEnd/>
          </a:ln>
          <a:effectLst/>
        </p:spPr>
        <p:txBody>
          <a:bodyPr>
            <a:prstTxWarp prst="textNoShape">
              <a:avLst/>
            </a:prstTxWarp>
          </a:bodyPr>
          <a:lstStyle/>
          <a:p>
            <a:endParaRPr lang="en-US" dirty="0"/>
          </a:p>
        </p:txBody>
      </p:sp>
      <p:pic>
        <p:nvPicPr>
          <p:cNvPr id="8" name="Picture 7" descr="LL_Logo_alone_blue.pn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84632" y="246888"/>
            <a:ext cx="548658" cy="531101"/>
          </a:xfrm>
          <a:prstGeom prst="rect">
            <a:avLst/>
          </a:prstGeom>
        </p:spPr>
      </p:pic>
      <p:pic>
        <p:nvPicPr>
          <p:cNvPr id="9" name="Picture 8" descr="LL_Logo_blue_nomark.pn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683496" y="6473952"/>
            <a:ext cx="2023269" cy="23007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4" r:id="rId4"/>
    <p:sldLayoutId id="2147483662" r:id="rId5"/>
    <p:sldLayoutId id="2147483656" r:id="rId6"/>
    <p:sldLayoutId id="2147483658" r:id="rId7"/>
    <p:sldLayoutId id="2147483659" r:id="rId8"/>
    <p:sldLayoutId id="2147483660" r:id="rId9"/>
    <p:sldLayoutId id="2147483661" r:id="rId10"/>
  </p:sldLayoutIdLst>
  <p:timing>
    <p:tnLst>
      <p:par>
        <p:cTn id="1" dur="indefinite" restart="never" nodeType="tmRoot"/>
      </p:par>
    </p:tnLst>
  </p:timing>
  <p:txStyles>
    <p:titleStyle>
      <a:lvl1pPr algn="ctr" rtl="0" eaLnBrk="1" fontAlgn="base" hangingPunct="1">
        <a:lnSpc>
          <a:spcPts val="2800"/>
        </a:lnSpc>
        <a:spcBef>
          <a:spcPct val="0"/>
        </a:spcBef>
        <a:spcAft>
          <a:spcPct val="0"/>
        </a:spcAft>
        <a:defRPr sz="2800" b="1">
          <a:solidFill>
            <a:schemeClr val="tx2"/>
          </a:solidFill>
          <a:latin typeface="+mj-lt"/>
          <a:ea typeface="+mj-ea"/>
          <a:cs typeface="+mj-cs"/>
        </a:defRPr>
      </a:lvl1pPr>
      <a:lvl2pPr algn="ctr" rtl="0" eaLnBrk="1" fontAlgn="base" hangingPunct="1">
        <a:lnSpc>
          <a:spcPts val="3000"/>
        </a:lnSpc>
        <a:spcBef>
          <a:spcPct val="0"/>
        </a:spcBef>
        <a:spcAft>
          <a:spcPct val="0"/>
        </a:spcAft>
        <a:defRPr sz="2800" b="1">
          <a:solidFill>
            <a:schemeClr val="tx2"/>
          </a:solidFill>
          <a:latin typeface="Arial" pitchFamily="-110" charset="0"/>
        </a:defRPr>
      </a:lvl2pPr>
      <a:lvl3pPr algn="ctr" rtl="0" eaLnBrk="1" fontAlgn="base" hangingPunct="1">
        <a:lnSpc>
          <a:spcPts val="3000"/>
        </a:lnSpc>
        <a:spcBef>
          <a:spcPct val="0"/>
        </a:spcBef>
        <a:spcAft>
          <a:spcPct val="0"/>
        </a:spcAft>
        <a:defRPr sz="2800" b="1">
          <a:solidFill>
            <a:schemeClr val="tx2"/>
          </a:solidFill>
          <a:latin typeface="Arial" pitchFamily="-110" charset="0"/>
        </a:defRPr>
      </a:lvl3pPr>
      <a:lvl4pPr algn="ctr" rtl="0" eaLnBrk="1" fontAlgn="base" hangingPunct="1">
        <a:lnSpc>
          <a:spcPts val="3000"/>
        </a:lnSpc>
        <a:spcBef>
          <a:spcPct val="0"/>
        </a:spcBef>
        <a:spcAft>
          <a:spcPct val="0"/>
        </a:spcAft>
        <a:defRPr sz="2800" b="1">
          <a:solidFill>
            <a:schemeClr val="tx2"/>
          </a:solidFill>
          <a:latin typeface="Arial" pitchFamily="-110" charset="0"/>
        </a:defRPr>
      </a:lvl4pPr>
      <a:lvl5pPr algn="ctr" rtl="0" eaLnBrk="1" fontAlgn="base" hangingPunct="1">
        <a:lnSpc>
          <a:spcPts val="3000"/>
        </a:lnSpc>
        <a:spcBef>
          <a:spcPct val="0"/>
        </a:spcBef>
        <a:spcAft>
          <a:spcPct val="0"/>
        </a:spcAft>
        <a:defRPr sz="2800" b="1">
          <a:solidFill>
            <a:schemeClr val="tx2"/>
          </a:solidFill>
          <a:latin typeface="Arial" pitchFamily="-110" charset="0"/>
        </a:defRPr>
      </a:lvl5pPr>
      <a:lvl6pPr marL="457200" algn="ctr" rtl="0" eaLnBrk="1" fontAlgn="base" hangingPunct="1">
        <a:lnSpc>
          <a:spcPts val="3000"/>
        </a:lnSpc>
        <a:spcBef>
          <a:spcPct val="0"/>
        </a:spcBef>
        <a:spcAft>
          <a:spcPct val="0"/>
        </a:spcAft>
        <a:defRPr sz="2800" b="1">
          <a:solidFill>
            <a:schemeClr val="tx2"/>
          </a:solidFill>
          <a:latin typeface="Arial" pitchFamily="-110" charset="0"/>
        </a:defRPr>
      </a:lvl6pPr>
      <a:lvl7pPr marL="914400" algn="ctr" rtl="0" eaLnBrk="1" fontAlgn="base" hangingPunct="1">
        <a:lnSpc>
          <a:spcPts val="3000"/>
        </a:lnSpc>
        <a:spcBef>
          <a:spcPct val="0"/>
        </a:spcBef>
        <a:spcAft>
          <a:spcPct val="0"/>
        </a:spcAft>
        <a:defRPr sz="2800" b="1">
          <a:solidFill>
            <a:schemeClr val="tx2"/>
          </a:solidFill>
          <a:latin typeface="Arial" pitchFamily="-110" charset="0"/>
        </a:defRPr>
      </a:lvl7pPr>
      <a:lvl8pPr marL="1371600" algn="ctr" rtl="0" eaLnBrk="1" fontAlgn="base" hangingPunct="1">
        <a:lnSpc>
          <a:spcPts val="3000"/>
        </a:lnSpc>
        <a:spcBef>
          <a:spcPct val="0"/>
        </a:spcBef>
        <a:spcAft>
          <a:spcPct val="0"/>
        </a:spcAft>
        <a:defRPr sz="2800" b="1">
          <a:solidFill>
            <a:schemeClr val="tx2"/>
          </a:solidFill>
          <a:latin typeface="Arial" pitchFamily="-110" charset="0"/>
        </a:defRPr>
      </a:lvl8pPr>
      <a:lvl9pPr marL="1828800" algn="ctr" rtl="0" eaLnBrk="1" fontAlgn="base" hangingPunct="1">
        <a:lnSpc>
          <a:spcPts val="3000"/>
        </a:lnSpc>
        <a:spcBef>
          <a:spcPct val="0"/>
        </a:spcBef>
        <a:spcAft>
          <a:spcPct val="0"/>
        </a:spcAft>
        <a:defRPr sz="2800" b="1">
          <a:solidFill>
            <a:schemeClr val="tx2"/>
          </a:solidFill>
          <a:latin typeface="Arial" pitchFamily="-110" charset="0"/>
        </a:defRPr>
      </a:lvl9pPr>
    </p:titleStyle>
    <p:bodyStyle>
      <a:lvl1pPr marL="342900" indent="-342900" algn="l" rtl="0" eaLnBrk="1" fontAlgn="base" hangingPunct="1">
        <a:lnSpc>
          <a:spcPct val="90000"/>
        </a:lnSpc>
        <a:spcBef>
          <a:spcPct val="25000"/>
        </a:spcBef>
        <a:spcAft>
          <a:spcPct val="0"/>
        </a:spcAft>
        <a:buSzPct val="125000"/>
        <a:buChar char="•"/>
        <a:defRPr sz="2000" b="1">
          <a:solidFill>
            <a:schemeClr val="tx1"/>
          </a:solidFill>
          <a:latin typeface="+mn-lt"/>
          <a:ea typeface="+mn-ea"/>
          <a:cs typeface="+mn-cs"/>
        </a:defRPr>
      </a:lvl1pPr>
      <a:lvl2pPr marL="862013" indent="-341313" algn="l" rtl="0" eaLnBrk="1" fontAlgn="base" hangingPunct="1">
        <a:lnSpc>
          <a:spcPct val="90000"/>
        </a:lnSpc>
        <a:spcBef>
          <a:spcPct val="25000"/>
        </a:spcBef>
        <a:spcAft>
          <a:spcPct val="0"/>
        </a:spcAft>
        <a:buSzPct val="100000"/>
        <a:buChar char="–"/>
        <a:defRPr b="1">
          <a:solidFill>
            <a:schemeClr val="tx1"/>
          </a:solidFill>
          <a:latin typeface="+mn-lt"/>
          <a:ea typeface="ＭＳ Ｐゴシック" pitchFamily="-110" charset="-128"/>
        </a:defRPr>
      </a:lvl2pPr>
      <a:lvl3pPr marL="1204913" indent="-228600" algn="l" rtl="0" eaLnBrk="1" fontAlgn="base" hangingPunct="1">
        <a:lnSpc>
          <a:spcPct val="90000"/>
        </a:lnSpc>
        <a:spcBef>
          <a:spcPct val="25000"/>
        </a:spcBef>
        <a:spcAft>
          <a:spcPct val="0"/>
        </a:spcAft>
        <a:buSzPct val="100000"/>
        <a:buChar char=" "/>
        <a:defRPr sz="1600" b="1">
          <a:solidFill>
            <a:schemeClr val="tx1"/>
          </a:solidFill>
          <a:latin typeface="+mn-lt"/>
          <a:ea typeface="ＭＳ Ｐゴシック" pitchFamily="-110" charset="-128"/>
        </a:defRPr>
      </a:lvl3pPr>
      <a:lvl4pPr marL="1546225" indent="-119063"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4pPr>
      <a:lvl5pPr marL="18288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5pPr>
      <a:lvl6pPr marL="22860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6pPr>
      <a:lvl7pPr marL="27432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7pPr>
      <a:lvl8pPr marL="32004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8pPr>
      <a:lvl9pPr marL="36576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microsoft.com/office/2007/relationships/hdphoto" Target="NULL"/><Relationship Id="rId4" Type="http://schemas.openxmlformats.org/officeDocument/2006/relationships/image" Target="../media/image19.png"/><Relationship Id="rId5"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9.png"/><Relationship Id="rId5" Type="http://schemas.microsoft.com/office/2007/relationships/hdphoto" Target="NULL"/><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emf"/><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png"/><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oleObject" Target="../embeddings/oleObject1.bin"/><Relationship Id="rId5" Type="http://schemas.openxmlformats.org/officeDocument/2006/relationships/image" Target="../media/image26.emf"/><Relationship Id="rId6" Type="http://schemas.openxmlformats.org/officeDocument/2006/relationships/oleObject" Target="../embeddings/oleObject2.bin"/><Relationship Id="rId7" Type="http://schemas.openxmlformats.org/officeDocument/2006/relationships/image" Target="../media/image27.emf"/><Relationship Id="rId8" Type="http://schemas.openxmlformats.org/officeDocument/2006/relationships/oleObject" Target="../embeddings/oleObject3.bin"/><Relationship Id="rId9" Type="http://schemas.openxmlformats.org/officeDocument/2006/relationships/image" Target="../media/image28.emf"/><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26.emf"/><Relationship Id="rId5" Type="http://schemas.openxmlformats.org/officeDocument/2006/relationships/oleObject" Target="../embeddings/oleObject5.bin"/><Relationship Id="rId6" Type="http://schemas.openxmlformats.org/officeDocument/2006/relationships/image" Target="../media/image27.emf"/><Relationship Id="rId7" Type="http://schemas.openxmlformats.org/officeDocument/2006/relationships/oleObject" Target="../embeddings/oleObject6.bin"/><Relationship Id="rId8" Type="http://schemas.openxmlformats.org/officeDocument/2006/relationships/image" Target="../media/image28.emf"/><Relationship Id="rId9" Type="http://schemas.openxmlformats.org/officeDocument/2006/relationships/image" Target="../media/image29.png"/><Relationship Id="rId1" Type="http://schemas.openxmlformats.org/officeDocument/2006/relationships/vmlDrawing" Target="../drawings/vmlDrawing2.vml"/><Relationship Id="rId2"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5.png"/><Relationship Id="rId3"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7.bin"/><Relationship Id="rId4" Type="http://schemas.openxmlformats.org/officeDocument/2006/relationships/image" Target="../media/image31.emf"/><Relationship Id="rId5" Type="http://schemas.openxmlformats.org/officeDocument/2006/relationships/oleObject" Target="../embeddings/oleObject8.bin"/><Relationship Id="rId6" Type="http://schemas.openxmlformats.org/officeDocument/2006/relationships/image" Target="../media/image32.emf"/><Relationship Id="rId7" Type="http://schemas.openxmlformats.org/officeDocument/2006/relationships/image" Target="../media/image20.emf"/><Relationship Id="rId1" Type="http://schemas.openxmlformats.org/officeDocument/2006/relationships/vmlDrawing" Target="../drawings/vmlDrawing3.vml"/><Relationship Id="rId2"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7.jpg"/><Relationship Id="rId6"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7.emf"/></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25.png"/><Relationship Id="rId1" Type="http://schemas.openxmlformats.org/officeDocument/2006/relationships/slideLayout" Target="../slideLayouts/slideLayout4.xml"/><Relationship Id="rId2" Type="http://schemas.openxmlformats.org/officeDocument/2006/relationships/image" Target="../media/image24.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38.emf"/><Relationship Id="rId5" Type="http://schemas.openxmlformats.org/officeDocument/2006/relationships/oleObject" Target="../embeddings/oleObject10.bin"/><Relationship Id="rId6" Type="http://schemas.openxmlformats.org/officeDocument/2006/relationships/image" Target="../media/image39.emf"/><Relationship Id="rId1" Type="http://schemas.openxmlformats.org/officeDocument/2006/relationships/vmlDrawing" Target="../drawings/vmlDrawing4.vml"/><Relationship Id="rId2"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microsoft.com/office/2007/relationships/hdphoto" Target="NULL"/><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28.emf"/><Relationship Id="rId5" Type="http://schemas.openxmlformats.org/officeDocument/2006/relationships/image" Target="../media/image29.png"/><Relationship Id="rId1" Type="http://schemas.openxmlformats.org/officeDocument/2006/relationships/vmlDrawing" Target="../drawings/vmlDrawing5.vml"/><Relationship Id="rId2"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2.jpg"/><Relationship Id="rId4" Type="http://schemas.openxmlformats.org/officeDocument/2006/relationships/image" Target="../media/image13.jp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8" Type="http://schemas.openxmlformats.org/officeDocument/2006/relationships/image" Target="../media/image9.png"/><Relationship Id="rId9" Type="http://schemas.microsoft.com/office/2007/relationships/hdphoto" Target="NULL"/><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 Id="rId3" Type="http://schemas.openxmlformats.org/officeDocument/2006/relationships/image" Target="../media/image1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Bootstrapping and Maintaining </a:t>
            </a:r>
            <a:br>
              <a:rPr lang="en-US" dirty="0" smtClean="0"/>
            </a:br>
            <a:r>
              <a:rPr lang="en-US" dirty="0" smtClean="0"/>
              <a:t>Trust in the Cloud</a:t>
            </a:r>
            <a:endParaRPr lang="en-US" sz="2400" dirty="0"/>
          </a:p>
        </p:txBody>
      </p:sp>
      <p:sp>
        <p:nvSpPr>
          <p:cNvPr id="3" name="Subtitle 2"/>
          <p:cNvSpPr>
            <a:spLocks noGrp="1"/>
          </p:cNvSpPr>
          <p:nvPr>
            <p:ph type="subTitle" sz="quarter" idx="1"/>
          </p:nvPr>
        </p:nvSpPr>
        <p:spPr/>
        <p:txBody>
          <a:bodyPr/>
          <a:lstStyle/>
          <a:p>
            <a:r>
              <a:rPr lang="en-US" dirty="0" smtClean="0"/>
              <a:t>Nabil Schear</a:t>
            </a:r>
            <a:r>
              <a:rPr lang="en-US" baseline="30000" dirty="0" smtClean="0">
                <a:solidFill>
                  <a:srgbClr val="FFD700"/>
                </a:solidFill>
                <a:latin typeface="Zapf Dingbats"/>
                <a:ea typeface="Zapf Dingbats"/>
                <a:cs typeface="Zapf Dingbats"/>
                <a:sym typeface="Zapf Dingbats"/>
              </a:rPr>
              <a:t>★</a:t>
            </a:r>
            <a:r>
              <a:rPr lang="en-US" dirty="0" smtClean="0"/>
              <a:t>, Patrick </a:t>
            </a:r>
            <a:r>
              <a:rPr lang="en-US" dirty="0"/>
              <a:t>T. Cable </a:t>
            </a:r>
            <a:r>
              <a:rPr lang="en-US" dirty="0" smtClean="0"/>
              <a:t>II</a:t>
            </a:r>
            <a:r>
              <a:rPr lang="en-US" baseline="30000" dirty="0" smtClean="0"/>
              <a:t>*</a:t>
            </a:r>
            <a:r>
              <a:rPr lang="en-US" dirty="0" smtClean="0"/>
              <a:t>, Thomas </a:t>
            </a:r>
            <a:r>
              <a:rPr lang="en-US" dirty="0"/>
              <a:t>M. Moyer, </a:t>
            </a:r>
            <a:r>
              <a:rPr lang="en-US" dirty="0" smtClean="0"/>
              <a:t/>
            </a:r>
            <a:br>
              <a:rPr lang="en-US" dirty="0" smtClean="0"/>
            </a:br>
            <a:r>
              <a:rPr lang="en-US" dirty="0" smtClean="0"/>
              <a:t>Bryan </a:t>
            </a:r>
            <a:r>
              <a:rPr lang="en-US" dirty="0"/>
              <a:t>Richard, Robert Rudd </a:t>
            </a:r>
            <a:endParaRPr lang="en-US" dirty="0" smtClean="0"/>
          </a:p>
          <a:p>
            <a:r>
              <a:rPr lang="en-US" dirty="0" smtClean="0"/>
              <a:t>7 December 2016</a:t>
            </a:r>
            <a:endParaRPr lang="en-US" dirty="0"/>
          </a:p>
        </p:txBody>
      </p:sp>
      <p:sp>
        <p:nvSpPr>
          <p:cNvPr id="6" name="Rectangle 5"/>
          <p:cNvSpPr/>
          <p:nvPr/>
        </p:nvSpPr>
        <p:spPr>
          <a:xfrm>
            <a:off x="1153336" y="5695386"/>
            <a:ext cx="9882152" cy="707886"/>
          </a:xfrm>
          <a:prstGeom prst="rect">
            <a:avLst/>
          </a:prstGeom>
        </p:spPr>
        <p:txBody>
          <a:bodyPr wrap="square">
            <a:spAutoFit/>
          </a:bodyPr>
          <a:lstStyle/>
          <a:p>
            <a:r>
              <a:rPr lang="en-US" sz="1000" dirty="0"/>
              <a:t>This material is based upon work supported by the Assistant Secretary of Defense for Research and Engineering under Air Force Contract No. FA8721-05-C-0002 and/or FA8702-15-D-0001. Any opinions, findings, conclusions or recommendations expressed in this material are those of the author(s) and do not necessarily reflect the views of the Assistant Secretary of Defense for Research and Engineering. DISTRIBUTION STATEMENT A. Approved for public release: distribution unlimited.</a:t>
            </a:r>
          </a:p>
          <a:p>
            <a:endParaRPr lang="en-US" sz="1000" dirty="0"/>
          </a:p>
        </p:txBody>
      </p:sp>
      <p:sp>
        <p:nvSpPr>
          <p:cNvPr id="8" name="Rectangle 7"/>
          <p:cNvSpPr/>
          <p:nvPr/>
        </p:nvSpPr>
        <p:spPr>
          <a:xfrm>
            <a:off x="4097287" y="6336432"/>
            <a:ext cx="3994251" cy="461665"/>
          </a:xfrm>
          <a:prstGeom prst="rect">
            <a:avLst/>
          </a:prstGeom>
        </p:spPr>
        <p:txBody>
          <a:bodyPr wrap="square">
            <a:spAutoFit/>
          </a:bodyPr>
          <a:lstStyle/>
          <a:p>
            <a:pPr algn="ctr"/>
            <a:r>
              <a:rPr lang="en-US" sz="1200" dirty="0" smtClean="0">
                <a:solidFill>
                  <a:srgbClr val="FFD700"/>
                </a:solidFill>
                <a:latin typeface="Zapf Dingbats"/>
                <a:ea typeface="Zapf Dingbats"/>
                <a:cs typeface="Zapf Dingbats"/>
                <a:sym typeface="Zapf Dingbats"/>
              </a:rPr>
              <a:t>★</a:t>
            </a:r>
            <a:r>
              <a:rPr lang="en-US" sz="1200" dirty="0">
                <a:sym typeface="Zapf Dingbats"/>
              </a:rPr>
              <a:t> </a:t>
            </a:r>
            <a:r>
              <a:rPr lang="en-US" sz="1200" dirty="0" smtClean="0">
                <a:sym typeface="Zapf Dingbats"/>
              </a:rPr>
              <a:t>Corresponding author: </a:t>
            </a:r>
            <a:r>
              <a:rPr lang="en-US" sz="1200" u="sng" dirty="0" smtClean="0">
                <a:solidFill>
                  <a:srgbClr val="3366FF"/>
                </a:solidFill>
                <a:sym typeface="Zapf Dingbats"/>
              </a:rPr>
              <a:t>nabil@ll.mit.edu </a:t>
            </a:r>
            <a:endParaRPr lang="en-US" sz="1200" u="sng" dirty="0" smtClean="0">
              <a:solidFill>
                <a:srgbClr val="3366FF"/>
              </a:solidFill>
            </a:endParaRPr>
          </a:p>
          <a:p>
            <a:pPr algn="ctr"/>
            <a:r>
              <a:rPr lang="en-US" sz="1200" dirty="0" smtClean="0"/>
              <a:t>* Now at Threat Stack</a:t>
            </a:r>
          </a:p>
        </p:txBody>
      </p:sp>
    </p:spTree>
    <p:extLst>
      <p:ext uri="{BB962C8B-B14F-4D97-AF65-F5344CB8AC3E}">
        <p14:creationId xmlns:p14="http://schemas.microsoft.com/office/powerpoint/2010/main" val="4223414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Attestation</a:t>
            </a:r>
            <a:endParaRPr lang="en-US" dirty="0"/>
          </a:p>
        </p:txBody>
      </p:sp>
      <p:sp>
        <p:nvSpPr>
          <p:cNvPr id="3" name="Content Placeholder 2"/>
          <p:cNvSpPr>
            <a:spLocks noGrp="1"/>
          </p:cNvSpPr>
          <p:nvPr>
            <p:ph idx="1"/>
          </p:nvPr>
        </p:nvSpPr>
        <p:spPr>
          <a:xfrm>
            <a:off x="633819" y="1289304"/>
            <a:ext cx="10921187" cy="762004"/>
          </a:xfrm>
        </p:spPr>
        <p:txBody>
          <a:bodyPr/>
          <a:lstStyle/>
          <a:p>
            <a:r>
              <a:rPr lang="en-US" dirty="0" smtClean="0"/>
              <a:t>Present a </a:t>
            </a:r>
            <a:r>
              <a:rPr lang="en-US" dirty="0"/>
              <a:t>hash chain signed by the </a:t>
            </a:r>
            <a:r>
              <a:rPr lang="en-US" dirty="0" smtClean="0"/>
              <a:t>TPM (Quote) </a:t>
            </a:r>
            <a:r>
              <a:rPr lang="en-US" dirty="0"/>
              <a:t>to other hosts to prove integrity </a:t>
            </a:r>
            <a:r>
              <a:rPr lang="en-US" dirty="0" smtClean="0"/>
              <a:t>state</a:t>
            </a:r>
          </a:p>
          <a:p>
            <a:pPr lvl="1"/>
            <a:r>
              <a:rPr lang="en-US" dirty="0" smtClean="0"/>
              <a:t>Attestation </a:t>
            </a:r>
            <a:r>
              <a:rPr lang="en-US" dirty="0"/>
              <a:t>Identity Key (AIK</a:t>
            </a:r>
            <a:r>
              <a:rPr lang="en-US" dirty="0" smtClean="0"/>
              <a:t>): key </a:t>
            </a:r>
            <a:r>
              <a:rPr lang="en-US" dirty="0"/>
              <a:t>created by TPM owner to sign </a:t>
            </a:r>
            <a:r>
              <a:rPr lang="en-US" dirty="0" smtClean="0"/>
              <a:t>quotes</a:t>
            </a:r>
            <a:endParaRPr lang="en-US" dirty="0"/>
          </a:p>
          <a:p>
            <a:endParaRPr lang="en-US" dirty="0"/>
          </a:p>
        </p:txBody>
      </p:sp>
      <p:sp>
        <p:nvSpPr>
          <p:cNvPr id="39" name="TextBox 38"/>
          <p:cNvSpPr txBox="1"/>
          <p:nvPr/>
        </p:nvSpPr>
        <p:spPr>
          <a:xfrm>
            <a:off x="3157814" y="2051308"/>
            <a:ext cx="925554" cy="400110"/>
          </a:xfrm>
          <a:prstGeom prst="rect">
            <a:avLst/>
          </a:prstGeom>
          <a:noFill/>
        </p:spPr>
        <p:txBody>
          <a:bodyPr wrap="none" rtlCol="0">
            <a:spAutoFit/>
          </a:bodyPr>
          <a:lstStyle/>
          <a:p>
            <a:pPr algn="ctr"/>
            <a:r>
              <a:rPr lang="en-US" sz="2000" b="1" dirty="0" smtClean="0"/>
              <a:t>Quote</a:t>
            </a:r>
            <a:endParaRPr lang="en-US" sz="2000" b="1" dirty="0"/>
          </a:p>
        </p:txBody>
      </p:sp>
      <p:grpSp>
        <p:nvGrpSpPr>
          <p:cNvPr id="46" name="Group 45"/>
          <p:cNvGrpSpPr/>
          <p:nvPr/>
        </p:nvGrpSpPr>
        <p:grpSpPr>
          <a:xfrm>
            <a:off x="2227152" y="2485342"/>
            <a:ext cx="2971800" cy="1916777"/>
            <a:chOff x="582795" y="4016664"/>
            <a:chExt cx="2971800" cy="1916777"/>
          </a:xfrm>
          <a:effectLst/>
        </p:grpSpPr>
        <p:grpSp>
          <p:nvGrpSpPr>
            <p:cNvPr id="56" name="Group 55"/>
            <p:cNvGrpSpPr/>
            <p:nvPr/>
          </p:nvGrpSpPr>
          <p:grpSpPr>
            <a:xfrm>
              <a:off x="582795" y="4016664"/>
              <a:ext cx="2971800" cy="450118"/>
              <a:chOff x="582795" y="4013136"/>
              <a:chExt cx="2971800" cy="450118"/>
            </a:xfrm>
          </p:grpSpPr>
          <p:sp>
            <p:nvSpPr>
              <p:cNvPr id="66" name="Rectangle 65"/>
              <p:cNvSpPr/>
              <p:nvPr/>
            </p:nvSpPr>
            <p:spPr bwMode="auto">
              <a:xfrm>
                <a:off x="582795" y="4013136"/>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latin typeface="Arial" pitchFamily="-110" charset="0"/>
                </a:endParaRPr>
              </a:p>
            </p:txBody>
          </p:sp>
          <p:sp>
            <p:nvSpPr>
              <p:cNvPr id="67" name="TextBox 66"/>
              <p:cNvSpPr txBox="1"/>
              <p:nvPr/>
            </p:nvSpPr>
            <p:spPr>
              <a:xfrm>
                <a:off x="636418" y="4099696"/>
                <a:ext cx="2864554" cy="276999"/>
              </a:xfrm>
              <a:prstGeom prst="rect">
                <a:avLst/>
              </a:prstGeom>
              <a:noFill/>
            </p:spPr>
            <p:txBody>
              <a:bodyPr wrap="square" rtlCol="0">
                <a:spAutoFit/>
              </a:bodyPr>
              <a:lstStyle/>
              <a:p>
                <a:pPr algn="ctr"/>
                <a:r>
                  <a:rPr lang="en-US" sz="1200" b="1" dirty="0" smtClean="0">
                    <a:solidFill>
                      <a:schemeClr val="bg1"/>
                    </a:solidFill>
                  </a:rPr>
                  <a:t>System hashes</a:t>
                </a:r>
                <a:endParaRPr lang="en-US" sz="1200" b="1" dirty="0">
                  <a:solidFill>
                    <a:schemeClr val="bg1"/>
                  </a:solidFill>
                </a:endParaRPr>
              </a:p>
            </p:txBody>
          </p:sp>
        </p:grpSp>
        <p:grpSp>
          <p:nvGrpSpPr>
            <p:cNvPr id="57" name="Group 56"/>
            <p:cNvGrpSpPr/>
            <p:nvPr/>
          </p:nvGrpSpPr>
          <p:grpSpPr>
            <a:xfrm>
              <a:off x="582795" y="4505551"/>
              <a:ext cx="2971800" cy="450118"/>
              <a:chOff x="582795" y="4498495"/>
              <a:chExt cx="2971800" cy="450118"/>
            </a:xfrm>
          </p:grpSpPr>
          <p:sp>
            <p:nvSpPr>
              <p:cNvPr id="64" name="Rectangle 63"/>
              <p:cNvSpPr/>
              <p:nvPr/>
            </p:nvSpPr>
            <p:spPr bwMode="auto">
              <a:xfrm>
                <a:off x="582795" y="4498495"/>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latin typeface="Arial" pitchFamily="-110" charset="0"/>
                </a:endParaRPr>
              </a:p>
            </p:txBody>
          </p:sp>
          <p:sp>
            <p:nvSpPr>
              <p:cNvPr id="65" name="TextBox 64"/>
              <p:cNvSpPr txBox="1"/>
              <p:nvPr/>
            </p:nvSpPr>
            <p:spPr>
              <a:xfrm>
                <a:off x="636418" y="4585054"/>
                <a:ext cx="2864554" cy="276999"/>
              </a:xfrm>
              <a:prstGeom prst="rect">
                <a:avLst/>
              </a:prstGeom>
              <a:noFill/>
            </p:spPr>
            <p:txBody>
              <a:bodyPr wrap="square" rtlCol="0">
                <a:spAutoFit/>
              </a:bodyPr>
              <a:lstStyle/>
              <a:p>
                <a:pPr algn="ctr"/>
                <a:r>
                  <a:rPr lang="en-US" sz="1200" b="1" dirty="0" smtClean="0">
                    <a:solidFill>
                      <a:schemeClr val="bg1"/>
                    </a:solidFill>
                  </a:rPr>
                  <a:t>Nonce</a:t>
                </a:r>
                <a:endParaRPr lang="en-US" sz="1200" b="1" dirty="0">
                  <a:solidFill>
                    <a:schemeClr val="bg1"/>
                  </a:solidFill>
                </a:endParaRPr>
              </a:p>
            </p:txBody>
          </p:sp>
        </p:grpSp>
        <p:grpSp>
          <p:nvGrpSpPr>
            <p:cNvPr id="58" name="Group 57"/>
            <p:cNvGrpSpPr/>
            <p:nvPr/>
          </p:nvGrpSpPr>
          <p:grpSpPr>
            <a:xfrm>
              <a:off x="582795" y="4994438"/>
              <a:ext cx="2971800" cy="450118"/>
              <a:chOff x="582795" y="4983854"/>
              <a:chExt cx="2971800" cy="450118"/>
            </a:xfrm>
          </p:grpSpPr>
          <p:sp>
            <p:nvSpPr>
              <p:cNvPr id="62" name="Rectangle 61"/>
              <p:cNvSpPr/>
              <p:nvPr/>
            </p:nvSpPr>
            <p:spPr bwMode="auto">
              <a:xfrm>
                <a:off x="582795" y="4983854"/>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latin typeface="Arial" pitchFamily="-110" charset="0"/>
                </a:endParaRPr>
              </a:p>
            </p:txBody>
          </p:sp>
          <p:sp>
            <p:nvSpPr>
              <p:cNvPr id="63" name="TextBox 62"/>
              <p:cNvSpPr txBox="1"/>
              <p:nvPr/>
            </p:nvSpPr>
            <p:spPr>
              <a:xfrm>
                <a:off x="636418" y="5070412"/>
                <a:ext cx="2864554" cy="276999"/>
              </a:xfrm>
              <a:prstGeom prst="rect">
                <a:avLst/>
              </a:prstGeom>
              <a:noFill/>
            </p:spPr>
            <p:txBody>
              <a:bodyPr wrap="square" rtlCol="0">
                <a:spAutoFit/>
              </a:bodyPr>
              <a:lstStyle/>
              <a:p>
                <a:pPr algn="ctr"/>
                <a:r>
                  <a:rPr lang="en-US" sz="1200" b="1" dirty="0" smtClean="0">
                    <a:solidFill>
                      <a:schemeClr val="bg1"/>
                    </a:solidFill>
                  </a:rPr>
                  <a:t>Signature</a:t>
                </a:r>
                <a:endParaRPr lang="en-US" sz="1200" b="1" dirty="0">
                  <a:solidFill>
                    <a:schemeClr val="bg1"/>
                  </a:solidFill>
                </a:endParaRPr>
              </a:p>
            </p:txBody>
          </p:sp>
        </p:grpSp>
        <p:grpSp>
          <p:nvGrpSpPr>
            <p:cNvPr id="59" name="Group 58"/>
            <p:cNvGrpSpPr/>
            <p:nvPr/>
          </p:nvGrpSpPr>
          <p:grpSpPr>
            <a:xfrm>
              <a:off x="582795" y="5483323"/>
              <a:ext cx="2971800" cy="450118"/>
              <a:chOff x="582795" y="5469211"/>
              <a:chExt cx="2971800" cy="450118"/>
            </a:xfrm>
          </p:grpSpPr>
          <p:sp>
            <p:nvSpPr>
              <p:cNvPr id="60" name="Rectangle 59"/>
              <p:cNvSpPr/>
              <p:nvPr/>
            </p:nvSpPr>
            <p:spPr bwMode="auto">
              <a:xfrm>
                <a:off x="582795" y="5469211"/>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latin typeface="Arial" pitchFamily="-110" charset="0"/>
                </a:endParaRPr>
              </a:p>
            </p:txBody>
          </p:sp>
          <p:sp>
            <p:nvSpPr>
              <p:cNvPr id="61" name="TextBox 60"/>
              <p:cNvSpPr txBox="1"/>
              <p:nvPr/>
            </p:nvSpPr>
            <p:spPr>
              <a:xfrm>
                <a:off x="636418" y="5555771"/>
                <a:ext cx="2864554" cy="276999"/>
              </a:xfrm>
              <a:prstGeom prst="rect">
                <a:avLst/>
              </a:prstGeom>
              <a:noFill/>
            </p:spPr>
            <p:txBody>
              <a:bodyPr wrap="square" rtlCol="0">
                <a:spAutoFit/>
              </a:bodyPr>
              <a:lstStyle/>
              <a:p>
                <a:pPr algn="ctr"/>
                <a:r>
                  <a:rPr lang="en-US" sz="1200" b="1" dirty="0" smtClean="0">
                    <a:solidFill>
                      <a:schemeClr val="bg1"/>
                    </a:solidFill>
                  </a:rPr>
                  <a:t>AIK Certificate</a:t>
                </a:r>
                <a:endParaRPr lang="en-US" sz="1200" b="1" dirty="0">
                  <a:solidFill>
                    <a:schemeClr val="bg1"/>
                  </a:solidFill>
                </a:endParaRPr>
              </a:p>
            </p:txBody>
          </p:sp>
        </p:grpSp>
      </p:grpSp>
      <p:grpSp>
        <p:nvGrpSpPr>
          <p:cNvPr id="47" name="Group 46"/>
          <p:cNvGrpSpPr/>
          <p:nvPr/>
        </p:nvGrpSpPr>
        <p:grpSpPr>
          <a:xfrm>
            <a:off x="7601920" y="2485342"/>
            <a:ext cx="2359752" cy="1916777"/>
            <a:chOff x="4099278" y="4016664"/>
            <a:chExt cx="2359752" cy="1916777"/>
          </a:xfrm>
        </p:grpSpPr>
        <p:sp>
          <p:nvSpPr>
            <p:cNvPr id="48" name="Rectangle 47"/>
            <p:cNvSpPr/>
            <p:nvPr/>
          </p:nvSpPr>
          <p:spPr bwMode="auto">
            <a:xfrm>
              <a:off x="4099278" y="4016664"/>
              <a:ext cx="2359752" cy="450118"/>
            </a:xfrm>
            <a:prstGeom prst="rect">
              <a:avLst/>
            </a:prstGeom>
            <a:gradFill flip="none" rotWithShape="1">
              <a:gsLst>
                <a:gs pos="0">
                  <a:schemeClr val="accent5"/>
                </a:gs>
                <a:gs pos="100000">
                  <a:schemeClr val="bg1"/>
                </a:gs>
              </a:gsLst>
              <a:lin ang="16200000" scaled="0"/>
              <a:tileRect/>
            </a:gra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r>
                <a:rPr lang="en-US" sz="1400" b="1" dirty="0"/>
                <a:t>Does the system state match my whitelist</a:t>
              </a:r>
              <a:r>
                <a:rPr lang="en-US" sz="1400" b="1" dirty="0" smtClean="0"/>
                <a:t>?</a:t>
              </a:r>
              <a:endParaRPr lang="en-US" sz="1400" b="1" dirty="0"/>
            </a:p>
          </p:txBody>
        </p:sp>
        <p:sp>
          <p:nvSpPr>
            <p:cNvPr id="50" name="Rectangle 49"/>
            <p:cNvSpPr/>
            <p:nvPr/>
          </p:nvSpPr>
          <p:spPr bwMode="auto">
            <a:xfrm>
              <a:off x="4099278" y="4505551"/>
              <a:ext cx="2359752" cy="450118"/>
            </a:xfrm>
            <a:prstGeom prst="rect">
              <a:avLst/>
            </a:prstGeom>
            <a:gradFill flip="none" rotWithShape="1">
              <a:gsLst>
                <a:gs pos="0">
                  <a:schemeClr val="accent5"/>
                </a:gs>
                <a:gs pos="100000">
                  <a:schemeClr val="bg1"/>
                </a:gs>
              </a:gsLst>
              <a:lin ang="16200000" scaled="0"/>
              <a:tileRect/>
            </a:gra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r>
                <a:rPr lang="en-US" sz="1400" b="1" dirty="0"/>
                <a:t>Is this quote fresh</a:t>
              </a:r>
              <a:r>
                <a:rPr lang="en-US" sz="1400" b="1" dirty="0" smtClean="0"/>
                <a:t>?</a:t>
              </a:r>
              <a:endParaRPr lang="en-US" sz="1400" b="1" dirty="0"/>
            </a:p>
          </p:txBody>
        </p:sp>
        <p:sp>
          <p:nvSpPr>
            <p:cNvPr id="52" name="Rectangle 51"/>
            <p:cNvSpPr/>
            <p:nvPr/>
          </p:nvSpPr>
          <p:spPr bwMode="auto">
            <a:xfrm>
              <a:off x="4099278" y="4994438"/>
              <a:ext cx="2359752" cy="450118"/>
            </a:xfrm>
            <a:prstGeom prst="rect">
              <a:avLst/>
            </a:prstGeom>
            <a:gradFill flip="none" rotWithShape="1">
              <a:gsLst>
                <a:gs pos="0">
                  <a:schemeClr val="accent5"/>
                </a:gs>
                <a:gs pos="100000">
                  <a:schemeClr val="bg1"/>
                </a:gs>
              </a:gsLst>
              <a:lin ang="16200000" scaled="0"/>
              <a:tileRect/>
            </a:gra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r>
                <a:rPr lang="en-US" sz="1400" b="1" dirty="0"/>
                <a:t>Is the signature valid</a:t>
              </a:r>
              <a:r>
                <a:rPr lang="en-US" sz="1400" b="1" dirty="0" smtClean="0"/>
                <a:t>?</a:t>
              </a:r>
              <a:endParaRPr lang="en-US" sz="1400" b="1" dirty="0"/>
            </a:p>
          </p:txBody>
        </p:sp>
        <p:sp>
          <p:nvSpPr>
            <p:cNvPr id="54" name="Rectangle 53"/>
            <p:cNvSpPr/>
            <p:nvPr/>
          </p:nvSpPr>
          <p:spPr bwMode="auto">
            <a:xfrm>
              <a:off x="4099278" y="5483323"/>
              <a:ext cx="2359752" cy="450118"/>
            </a:xfrm>
            <a:prstGeom prst="rect">
              <a:avLst/>
            </a:prstGeom>
            <a:gradFill flip="none" rotWithShape="1">
              <a:gsLst>
                <a:gs pos="0">
                  <a:schemeClr val="accent5"/>
                </a:gs>
                <a:gs pos="100000">
                  <a:schemeClr val="bg1"/>
                </a:gs>
              </a:gsLst>
              <a:lin ang="16200000" scaled="0"/>
              <a:tileRect/>
            </a:gra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r>
                <a:rPr lang="en-US" sz="1400" b="1" dirty="0" smtClean="0"/>
                <a:t>Did this come from a </a:t>
              </a:r>
              <a:r>
                <a:rPr lang="en-US" sz="1400" b="1" dirty="0"/>
                <a:t>valid TPM</a:t>
              </a:r>
              <a:r>
                <a:rPr lang="en-US" sz="1400" b="1" dirty="0" smtClean="0"/>
                <a:t>?</a:t>
              </a:r>
              <a:endParaRPr lang="en-US" sz="1400" b="1" dirty="0"/>
            </a:p>
          </p:txBody>
        </p:sp>
      </p:grpSp>
      <p:grpSp>
        <p:nvGrpSpPr>
          <p:cNvPr id="33" name="Group 32"/>
          <p:cNvGrpSpPr/>
          <p:nvPr/>
        </p:nvGrpSpPr>
        <p:grpSpPr>
          <a:xfrm>
            <a:off x="2711181" y="4811349"/>
            <a:ext cx="1957406" cy="1108590"/>
            <a:chOff x="84648" y="823008"/>
            <a:chExt cx="1957406" cy="1108590"/>
          </a:xfrm>
        </p:grpSpPr>
        <p:sp>
          <p:nvSpPr>
            <p:cNvPr id="34" name="Rounded Rectangle 33"/>
            <p:cNvSpPr/>
            <p:nvPr/>
          </p:nvSpPr>
          <p:spPr bwMode="auto">
            <a:xfrm>
              <a:off x="84648" y="823008"/>
              <a:ext cx="1957406" cy="611442"/>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35" name="Rounded Rectangle 277"/>
            <p:cNvSpPr>
              <a:spLocks noChangeArrowheads="1"/>
            </p:cNvSpPr>
            <p:nvPr/>
          </p:nvSpPr>
          <p:spPr bwMode="auto">
            <a:xfrm>
              <a:off x="188542" y="894166"/>
              <a:ext cx="443029"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36" name="Rounded Rectangle 35"/>
            <p:cNvSpPr/>
            <p:nvPr/>
          </p:nvSpPr>
          <p:spPr bwMode="auto">
            <a:xfrm rot="16200000">
              <a:off x="1109831" y="849915"/>
              <a:ext cx="228670" cy="299134"/>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Mon</a:t>
              </a:r>
              <a:endParaRPr lang="en-US" sz="800" b="1" dirty="0">
                <a:latin typeface="Arial Narrow" pitchFamily="-109" charset="0"/>
                <a:ea typeface="ＭＳ Ｐゴシック" pitchFamily="-109" charset="-128"/>
                <a:cs typeface="ＭＳ Ｐゴシック" pitchFamily="-109" charset="-128"/>
              </a:endParaRPr>
            </a:p>
          </p:txBody>
        </p:sp>
        <p:sp>
          <p:nvSpPr>
            <p:cNvPr id="37" name="Rounded Rectangle 282"/>
            <p:cNvSpPr>
              <a:spLocks noChangeArrowheads="1"/>
            </p:cNvSpPr>
            <p:nvPr/>
          </p:nvSpPr>
          <p:spPr bwMode="auto">
            <a:xfrm>
              <a:off x="631571" y="892137"/>
              <a:ext cx="443028" cy="223907"/>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pic>
          <p:nvPicPr>
            <p:cNvPr id="38" name="Picture 37" descr="rack_mount_thick_tower_servers_x86_clip_art_9865.jpg"/>
            <p:cNvPicPr>
              <a:picLocks noChangeAspect="1"/>
            </p:cNvPicPr>
            <p:nvPr/>
          </p:nvPicPr>
          <p:blipFill rotWithShape="1">
            <a:blip r:embed="rId2" cstate="email">
              <a:extLst>
                <a:ext uri="{BEBA8EAE-BF5A-486C-A8C5-ECC9F3942E4B}">
                  <a14:imgProps xmlns:a14="http://schemas.microsoft.com/office/drawing/2010/main">
                    <a14:imgLayer r:embed="rId3">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40" name="Isosceles Triangle 39"/>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68" name="Rounded Rectangle 56"/>
            <p:cNvSpPr>
              <a:spLocks noChangeArrowheads="1"/>
            </p:cNvSpPr>
            <p:nvPr/>
          </p:nvSpPr>
          <p:spPr bwMode="auto">
            <a:xfrm>
              <a:off x="188542" y="1122836"/>
              <a:ext cx="1768868" cy="228670"/>
            </a:xfrm>
            <a:prstGeom prst="roundRect">
              <a:avLst>
                <a:gd name="adj" fmla="val 16667"/>
              </a:avLst>
            </a:prstGeom>
            <a:solidFill>
              <a:srgbClr val="22DE20"/>
            </a:solidFill>
            <a:ln>
              <a:noFill/>
            </a:ln>
            <a:extLst>
              <a:ext uri="{91240B29-F687-4f45-9708-019B960494DF}">
                <a14:hiddenLine xmlns:a14="http://schemas.microsoft.com/office/drawing/2010/main" xmlns=""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smtClean="0"/>
                <a:t>Operating System</a:t>
              </a:r>
              <a:endParaRPr lang="en-US" sz="1000" b="1" dirty="0"/>
            </a:p>
          </p:txBody>
        </p:sp>
        <p:sp>
          <p:nvSpPr>
            <p:cNvPr id="69" name="Rounded Rectangle 274"/>
            <p:cNvSpPr>
              <a:spLocks noChangeArrowheads="1"/>
            </p:cNvSpPr>
            <p:nvPr/>
          </p:nvSpPr>
          <p:spPr bwMode="auto">
            <a:xfrm>
              <a:off x="1373733" y="878488"/>
              <a:ext cx="583677" cy="228670"/>
            </a:xfrm>
            <a:prstGeom prst="roundRect">
              <a:avLst>
                <a:gd name="adj" fmla="val 16667"/>
              </a:avLst>
            </a:prstGeom>
            <a:solidFill>
              <a:srgbClr val="FF66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pic>
        <p:nvPicPr>
          <p:cNvPr id="70" name="Picture 69" descr="chip.png"/>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4234409" y="5545964"/>
            <a:ext cx="262457" cy="262457"/>
          </a:xfrm>
          <a:prstGeom prst="rect">
            <a:avLst/>
          </a:prstGeom>
        </p:spPr>
      </p:pic>
      <p:sp>
        <p:nvSpPr>
          <p:cNvPr id="5" name="Rectangle 4"/>
          <p:cNvSpPr/>
          <p:nvPr/>
        </p:nvSpPr>
        <p:spPr bwMode="auto">
          <a:xfrm>
            <a:off x="7601920" y="4811349"/>
            <a:ext cx="2359752" cy="943268"/>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dirty="0" smtClean="0">
                <a:ln>
                  <a:noFill/>
                </a:ln>
                <a:solidFill>
                  <a:schemeClr val="tx1"/>
                </a:solidFill>
                <a:effectLst/>
                <a:latin typeface="Arial" pitchFamily="-110" charset="0"/>
              </a:rPr>
              <a:t>Quote Verifier</a:t>
            </a:r>
            <a:endParaRPr kumimoji="0" lang="en-US" sz="2000" b="1" i="0" u="none" strike="noStrike" cap="none" normalizeH="0" baseline="0" dirty="0" smtClean="0">
              <a:ln>
                <a:noFill/>
              </a:ln>
              <a:solidFill>
                <a:schemeClr val="tx1"/>
              </a:solidFill>
              <a:effectLst/>
              <a:latin typeface="Arial" pitchFamily="-110" charset="0"/>
            </a:endParaRPr>
          </a:p>
        </p:txBody>
      </p:sp>
      <p:sp>
        <p:nvSpPr>
          <p:cNvPr id="15" name="Right Arrow 14"/>
          <p:cNvSpPr/>
          <p:nvPr/>
        </p:nvSpPr>
        <p:spPr bwMode="auto">
          <a:xfrm>
            <a:off x="4877253" y="5188527"/>
            <a:ext cx="746583" cy="426505"/>
          </a:xfrm>
          <a:prstGeom prst="rightArrow">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16" name="Picture 15"/>
          <p:cNvPicPr>
            <a:picLocks noChangeAspect="1"/>
          </p:cNvPicPr>
          <p:nvPr/>
        </p:nvPicPr>
        <p:blipFill>
          <a:blip r:embed="rId5"/>
          <a:stretch>
            <a:fillRect/>
          </a:stretch>
        </p:blipFill>
        <p:spPr>
          <a:xfrm>
            <a:off x="5855248" y="5111177"/>
            <a:ext cx="597367" cy="512029"/>
          </a:xfrm>
          <a:prstGeom prst="rect">
            <a:avLst/>
          </a:prstGeom>
        </p:spPr>
      </p:pic>
      <p:sp>
        <p:nvSpPr>
          <p:cNvPr id="71" name="Right Arrow 70"/>
          <p:cNvSpPr/>
          <p:nvPr/>
        </p:nvSpPr>
        <p:spPr bwMode="auto">
          <a:xfrm>
            <a:off x="6651540" y="5127674"/>
            <a:ext cx="746583" cy="426505"/>
          </a:xfrm>
          <a:prstGeom prst="rightArrow">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3262464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Why isn’t This </a:t>
            </a:r>
            <a:r>
              <a:rPr lang="en-US" dirty="0"/>
              <a:t>S</a:t>
            </a:r>
            <a:r>
              <a:rPr lang="en-US" dirty="0" smtClean="0"/>
              <a:t>olved?</a:t>
            </a:r>
            <a:endParaRPr lang="en-US" dirty="0"/>
          </a:p>
        </p:txBody>
      </p:sp>
      <p:sp>
        <p:nvSpPr>
          <p:cNvPr id="5" name="Rounded Rectangle 4"/>
          <p:cNvSpPr/>
          <p:nvPr/>
        </p:nvSpPr>
        <p:spPr bwMode="auto">
          <a:xfrm>
            <a:off x="1831753" y="2761485"/>
            <a:ext cx="8512010" cy="1721750"/>
          </a:xfrm>
          <a:prstGeom prst="roundRect">
            <a:avLst/>
          </a:prstGeom>
          <a:solidFill>
            <a:schemeClr val="accent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6" name="Rounded Rectangle 5"/>
          <p:cNvSpPr/>
          <p:nvPr/>
        </p:nvSpPr>
        <p:spPr bwMode="auto">
          <a:xfrm>
            <a:off x="1831753" y="4470652"/>
            <a:ext cx="8512010" cy="172175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7" name="Rounded Rectangle 6"/>
          <p:cNvSpPr/>
          <p:nvPr/>
        </p:nvSpPr>
        <p:spPr bwMode="auto">
          <a:xfrm>
            <a:off x="1831753" y="1259533"/>
            <a:ext cx="8512010" cy="1501952"/>
          </a:xfrm>
          <a:prstGeom prst="roundRect">
            <a:avLst/>
          </a:prstGeom>
          <a:solidFill>
            <a:schemeClr val="bg2"/>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8" name="Content Placeholder 2"/>
          <p:cNvSpPr>
            <a:spLocks noGrp="1"/>
          </p:cNvSpPr>
          <p:nvPr>
            <p:ph idx="1"/>
          </p:nvPr>
        </p:nvSpPr>
        <p:spPr>
          <a:xfrm>
            <a:off x="1940869" y="1259534"/>
            <a:ext cx="6621355" cy="1501952"/>
          </a:xfrm>
        </p:spPr>
        <p:txBody>
          <a:bodyPr anchor="ctr"/>
          <a:lstStyle/>
          <a:p>
            <a:pPr>
              <a:lnSpc>
                <a:spcPct val="100000"/>
              </a:lnSpc>
            </a:pPr>
            <a:r>
              <a:rPr lang="en-US" dirty="0" smtClean="0">
                <a:solidFill>
                  <a:srgbClr val="FFFFFF"/>
                </a:solidFill>
              </a:rPr>
              <a:t>Complexity – Using the TPM is cumbersome and not supported by existing cloud security tools</a:t>
            </a:r>
          </a:p>
        </p:txBody>
      </p:sp>
      <p:pic>
        <p:nvPicPr>
          <p:cNvPr id="9" name="Content Placeholder 3" descr="TPM_Asus.jpg"/>
          <p:cNvPicPr>
            <a:picLocks noChangeAspect="1"/>
          </p:cNvPicPr>
          <p:nvPr/>
        </p:nvPicPr>
        <p:blipFill rotWithShape="1">
          <a:blip r:embed="rId2" cstate="screen">
            <a:extLst>
              <a:ext uri="{28A0092B-C50C-407E-A947-70E740481C1C}">
                <a14:useLocalDpi xmlns:a14="http://schemas.microsoft.com/office/drawing/2010/main"/>
              </a:ext>
            </a:extLst>
          </a:blip>
          <a:srcRect l="12379" t="757" r="13946" b="2100"/>
          <a:stretch/>
        </p:blipFill>
        <p:spPr>
          <a:xfrm>
            <a:off x="8562224" y="1364370"/>
            <a:ext cx="1521205" cy="1181923"/>
          </a:xfrm>
          <a:prstGeom prst="rect">
            <a:avLst/>
          </a:prstGeom>
          <a:noFill/>
          <a:ln>
            <a:noFill/>
          </a:ln>
        </p:spPr>
      </p:pic>
      <p:pic>
        <p:nvPicPr>
          <p:cNvPr id="12" name="Picture 11" descr="screen-shot-2015-06-24-at-11-54-41-am.png"/>
          <p:cNvPicPr>
            <a:picLocks noChangeAspect="1"/>
          </p:cNvPicPr>
          <p:nvPr/>
        </p:nvPicPr>
        <p:blipFill rotWithShape="1">
          <a:blip r:embed="rId3" cstate="print">
            <a:extLst>
              <a:ext uri="{28A0092B-C50C-407E-A947-70E740481C1C}">
                <a14:useLocalDpi xmlns:a14="http://schemas.microsoft.com/office/drawing/2010/main"/>
              </a:ext>
            </a:extLst>
          </a:blip>
          <a:srcRect r="19093"/>
          <a:stretch/>
        </p:blipFill>
        <p:spPr>
          <a:xfrm>
            <a:off x="8562224" y="3009243"/>
            <a:ext cx="1521205" cy="1250396"/>
          </a:xfrm>
          <a:prstGeom prst="rect">
            <a:avLst/>
          </a:prstGeom>
        </p:spPr>
      </p:pic>
      <p:sp>
        <p:nvSpPr>
          <p:cNvPr id="11" name="Content Placeholder 2"/>
          <p:cNvSpPr txBox="1">
            <a:spLocks/>
          </p:cNvSpPr>
          <p:nvPr/>
        </p:nvSpPr>
        <p:spPr>
          <a:xfrm>
            <a:off x="1940869" y="2761485"/>
            <a:ext cx="6621355" cy="1721750"/>
          </a:xfrm>
          <a:prstGeom prst="rect">
            <a:avLst/>
          </a:prstGeom>
        </p:spPr>
        <p:txBody>
          <a:bodyPr anchor="ctr"/>
          <a:lstStyle>
            <a:lvl1pPr marL="237744" indent="-237744" algn="l" rtl="0" eaLnBrk="1" fontAlgn="base" hangingPunct="1">
              <a:lnSpc>
                <a:spcPct val="90000"/>
              </a:lnSpc>
              <a:spcBef>
                <a:spcPts val="1200"/>
              </a:spcBef>
              <a:spcAft>
                <a:spcPct val="0"/>
              </a:spcAft>
              <a:buSzPct val="100000"/>
              <a:buFont typeface="Arial"/>
              <a:buChar char="•"/>
              <a:defRPr sz="2000" b="1">
                <a:solidFill>
                  <a:schemeClr val="tx1"/>
                </a:solidFill>
                <a:latin typeface="+mn-lt"/>
                <a:ea typeface="+mn-ea"/>
                <a:cs typeface="+mn-cs"/>
              </a:defRPr>
            </a:lvl1pPr>
            <a:lvl2pPr marL="539496" indent="-256032" algn="l" rtl="0" eaLnBrk="1" fontAlgn="base" hangingPunct="1">
              <a:lnSpc>
                <a:spcPct val="90000"/>
              </a:lnSpc>
              <a:spcBef>
                <a:spcPts val="600"/>
              </a:spcBef>
              <a:spcAft>
                <a:spcPct val="0"/>
              </a:spcAft>
              <a:buSzPct val="100000"/>
              <a:buChar char="–"/>
              <a:defRPr b="1">
                <a:solidFill>
                  <a:schemeClr val="tx1"/>
                </a:solidFill>
                <a:latin typeface="+mn-lt"/>
                <a:ea typeface="ＭＳ Ｐゴシック" pitchFamily="-110" charset="-128"/>
              </a:defRPr>
            </a:lvl2pPr>
            <a:lvl3pPr marL="758952" indent="-182880" algn="l" rtl="0" eaLnBrk="1" fontAlgn="base" hangingPunct="1">
              <a:lnSpc>
                <a:spcPct val="90000"/>
              </a:lnSpc>
              <a:spcBef>
                <a:spcPts val="600"/>
              </a:spcBef>
              <a:spcAft>
                <a:spcPct val="0"/>
              </a:spcAft>
              <a:buSzPct val="90000"/>
              <a:buFont typeface="Arial"/>
              <a:buChar char="•"/>
              <a:defRPr sz="1600" b="1">
                <a:solidFill>
                  <a:schemeClr val="tx1"/>
                </a:solidFill>
                <a:latin typeface="+mn-lt"/>
                <a:ea typeface="ＭＳ Ｐゴシック" pitchFamily="-110" charset="-128"/>
              </a:defRPr>
            </a:lvl3pPr>
            <a:lvl4pPr marL="1033272" indent="0" algn="l" rtl="0" eaLnBrk="1" fontAlgn="base" hangingPunct="1">
              <a:lnSpc>
                <a:spcPct val="90000"/>
              </a:lnSpc>
              <a:spcBef>
                <a:spcPts val="600"/>
              </a:spcBef>
              <a:spcAft>
                <a:spcPct val="0"/>
              </a:spcAft>
              <a:buSzPct val="100000"/>
              <a:buFontTx/>
              <a:buNone/>
              <a:defRPr sz="1400" b="1">
                <a:solidFill>
                  <a:schemeClr val="tx1"/>
                </a:solidFill>
                <a:latin typeface="+mn-lt"/>
                <a:ea typeface="ＭＳ Ｐゴシック" pitchFamily="-110" charset="-128"/>
              </a:defRPr>
            </a:lvl4pPr>
            <a:lvl5pPr marL="1261872" indent="0" algn="l" rtl="0" eaLnBrk="1" fontAlgn="base" hangingPunct="1">
              <a:lnSpc>
                <a:spcPct val="90000"/>
              </a:lnSpc>
              <a:spcBef>
                <a:spcPts val="600"/>
              </a:spcBef>
              <a:spcAft>
                <a:spcPct val="0"/>
              </a:spcAft>
              <a:buSzPct val="85000"/>
              <a:buFontTx/>
              <a:buNone/>
              <a:defRPr sz="1200" b="1">
                <a:solidFill>
                  <a:schemeClr val="tx1"/>
                </a:solidFill>
                <a:latin typeface="+mn-lt"/>
                <a:ea typeface="ＭＳ Ｐゴシック" pitchFamily="-110" charset="-128"/>
              </a:defRPr>
            </a:lvl5pPr>
            <a:lvl6pPr marL="22860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6pPr>
            <a:lvl7pPr marL="27432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7pPr>
            <a:lvl8pPr marL="32004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8pPr>
            <a:lvl9pPr marL="36576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9pPr>
          </a:lstStyle>
          <a:p>
            <a:pPr>
              <a:lnSpc>
                <a:spcPct val="100000"/>
              </a:lnSpc>
            </a:pPr>
            <a:r>
              <a:rPr lang="en-US" dirty="0" smtClean="0">
                <a:solidFill>
                  <a:srgbClr val="FFFFFF"/>
                </a:solidFill>
              </a:rPr>
              <a:t>Performance – TPM is slow (~1 sec to produce</a:t>
            </a:r>
            <a:br>
              <a:rPr lang="en-US" dirty="0" smtClean="0">
                <a:solidFill>
                  <a:srgbClr val="FFFFFF"/>
                </a:solidFill>
              </a:rPr>
            </a:br>
            <a:r>
              <a:rPr lang="en-US" dirty="0" smtClean="0">
                <a:solidFill>
                  <a:srgbClr val="FFFFFF"/>
                </a:solidFill>
              </a:rPr>
              <a:t> a quote), need to scale to thousands of machines</a:t>
            </a:r>
          </a:p>
        </p:txBody>
      </p:sp>
      <p:sp>
        <p:nvSpPr>
          <p:cNvPr id="13" name="Content Placeholder 2"/>
          <p:cNvSpPr txBox="1">
            <a:spLocks/>
          </p:cNvSpPr>
          <p:nvPr/>
        </p:nvSpPr>
        <p:spPr>
          <a:xfrm>
            <a:off x="1940869" y="4470652"/>
            <a:ext cx="6764214" cy="1721750"/>
          </a:xfrm>
          <a:prstGeom prst="rect">
            <a:avLst/>
          </a:prstGeom>
        </p:spPr>
        <p:txBody>
          <a:bodyPr anchor="ctr"/>
          <a:lstStyle>
            <a:lvl1pPr marL="237744" indent="-237744" algn="l" rtl="0" eaLnBrk="1" fontAlgn="base" hangingPunct="1">
              <a:lnSpc>
                <a:spcPct val="90000"/>
              </a:lnSpc>
              <a:spcBef>
                <a:spcPts val="1200"/>
              </a:spcBef>
              <a:spcAft>
                <a:spcPct val="0"/>
              </a:spcAft>
              <a:buSzPct val="100000"/>
              <a:buFont typeface="Arial"/>
              <a:buChar char="•"/>
              <a:defRPr sz="2000" b="1">
                <a:solidFill>
                  <a:schemeClr val="tx1"/>
                </a:solidFill>
                <a:latin typeface="+mn-lt"/>
                <a:ea typeface="+mn-ea"/>
                <a:cs typeface="+mn-cs"/>
              </a:defRPr>
            </a:lvl1pPr>
            <a:lvl2pPr marL="539496" indent="-256032" algn="l" rtl="0" eaLnBrk="1" fontAlgn="base" hangingPunct="1">
              <a:lnSpc>
                <a:spcPct val="90000"/>
              </a:lnSpc>
              <a:spcBef>
                <a:spcPts val="600"/>
              </a:spcBef>
              <a:spcAft>
                <a:spcPct val="0"/>
              </a:spcAft>
              <a:buSzPct val="100000"/>
              <a:buChar char="–"/>
              <a:defRPr b="1">
                <a:solidFill>
                  <a:schemeClr val="tx1"/>
                </a:solidFill>
                <a:latin typeface="+mn-lt"/>
                <a:ea typeface="ＭＳ Ｐゴシック" pitchFamily="-110" charset="-128"/>
              </a:defRPr>
            </a:lvl2pPr>
            <a:lvl3pPr marL="758952" indent="-182880" algn="l" rtl="0" eaLnBrk="1" fontAlgn="base" hangingPunct="1">
              <a:lnSpc>
                <a:spcPct val="90000"/>
              </a:lnSpc>
              <a:spcBef>
                <a:spcPts val="600"/>
              </a:spcBef>
              <a:spcAft>
                <a:spcPct val="0"/>
              </a:spcAft>
              <a:buSzPct val="90000"/>
              <a:buFont typeface="Arial"/>
              <a:buChar char="•"/>
              <a:defRPr sz="1600" b="1">
                <a:solidFill>
                  <a:schemeClr val="tx1"/>
                </a:solidFill>
                <a:latin typeface="+mn-lt"/>
                <a:ea typeface="ＭＳ Ｐゴシック" pitchFamily="-110" charset="-128"/>
              </a:defRPr>
            </a:lvl3pPr>
            <a:lvl4pPr marL="1033272" indent="0" algn="l" rtl="0" eaLnBrk="1" fontAlgn="base" hangingPunct="1">
              <a:lnSpc>
                <a:spcPct val="90000"/>
              </a:lnSpc>
              <a:spcBef>
                <a:spcPts val="600"/>
              </a:spcBef>
              <a:spcAft>
                <a:spcPct val="0"/>
              </a:spcAft>
              <a:buSzPct val="100000"/>
              <a:buFontTx/>
              <a:buNone/>
              <a:defRPr sz="1400" b="1">
                <a:solidFill>
                  <a:schemeClr val="tx1"/>
                </a:solidFill>
                <a:latin typeface="+mn-lt"/>
                <a:ea typeface="ＭＳ Ｐゴシック" pitchFamily="-110" charset="-128"/>
              </a:defRPr>
            </a:lvl4pPr>
            <a:lvl5pPr marL="1261872" indent="0" algn="l" rtl="0" eaLnBrk="1" fontAlgn="base" hangingPunct="1">
              <a:lnSpc>
                <a:spcPct val="90000"/>
              </a:lnSpc>
              <a:spcBef>
                <a:spcPts val="600"/>
              </a:spcBef>
              <a:spcAft>
                <a:spcPct val="0"/>
              </a:spcAft>
              <a:buSzPct val="85000"/>
              <a:buFontTx/>
              <a:buNone/>
              <a:defRPr sz="1200" b="1">
                <a:solidFill>
                  <a:schemeClr val="tx1"/>
                </a:solidFill>
                <a:latin typeface="+mn-lt"/>
                <a:ea typeface="ＭＳ Ｐゴシック" pitchFamily="-110" charset="-128"/>
              </a:defRPr>
            </a:lvl5pPr>
            <a:lvl6pPr marL="22860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6pPr>
            <a:lvl7pPr marL="27432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7pPr>
            <a:lvl8pPr marL="32004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8pPr>
            <a:lvl9pPr marL="36576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9pPr>
          </a:lstStyle>
          <a:p>
            <a:pPr>
              <a:lnSpc>
                <a:spcPct val="100000"/>
              </a:lnSpc>
            </a:pPr>
            <a:r>
              <a:rPr lang="en-US" dirty="0" smtClean="0">
                <a:solidFill>
                  <a:srgbClr val="FFFFFF"/>
                </a:solidFill>
              </a:rPr>
              <a:t>Compatibility – Virtualized cloud </a:t>
            </a:r>
            <a:r>
              <a:rPr lang="en-US" dirty="0">
                <a:solidFill>
                  <a:srgbClr val="FFFFFF"/>
                </a:solidFill>
              </a:rPr>
              <a:t>systems are </a:t>
            </a:r>
            <a:r>
              <a:rPr lang="en-US" dirty="0" smtClean="0">
                <a:solidFill>
                  <a:srgbClr val="FFFFFF"/>
                </a:solidFill>
              </a:rPr>
              <a:t>abstracted away </a:t>
            </a:r>
            <a:r>
              <a:rPr lang="en-US" dirty="0">
                <a:solidFill>
                  <a:srgbClr val="FFFFFF"/>
                </a:solidFill>
              </a:rPr>
              <a:t>from physical </a:t>
            </a:r>
            <a:r>
              <a:rPr lang="en-US" dirty="0" smtClean="0">
                <a:solidFill>
                  <a:srgbClr val="FFFFFF"/>
                </a:solidFill>
              </a:rPr>
              <a:t>hardware</a:t>
            </a:r>
            <a:endParaRPr lang="en-US" dirty="0">
              <a:solidFill>
                <a:srgbClr val="FFFFFF"/>
              </a:solidFill>
            </a:endParaRPr>
          </a:p>
        </p:txBody>
      </p:sp>
      <p:grpSp>
        <p:nvGrpSpPr>
          <p:cNvPr id="14" name="Group 13"/>
          <p:cNvGrpSpPr/>
          <p:nvPr/>
        </p:nvGrpSpPr>
        <p:grpSpPr>
          <a:xfrm>
            <a:off x="8660645" y="4582471"/>
            <a:ext cx="1324362" cy="1367031"/>
            <a:chOff x="84648" y="564567"/>
            <a:chExt cx="1324362" cy="1367031"/>
          </a:xfrm>
        </p:grpSpPr>
        <p:sp>
          <p:nvSpPr>
            <p:cNvPr id="15" name="Rounded Rectangle 14"/>
            <p:cNvSpPr/>
            <p:nvPr/>
          </p:nvSpPr>
          <p:spPr bwMode="auto">
            <a:xfrm>
              <a:off x="84648" y="564567"/>
              <a:ext cx="1324362" cy="672604"/>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16" name="Rounded Rectangle 15"/>
            <p:cNvSpPr/>
            <p:nvPr/>
          </p:nvSpPr>
          <p:spPr bwMode="auto">
            <a:xfrm>
              <a:off x="186222"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17" name="Rounded Rectangle 277"/>
            <p:cNvSpPr>
              <a:spLocks noChangeArrowheads="1"/>
            </p:cNvSpPr>
            <p:nvPr/>
          </p:nvSpPr>
          <p:spPr bwMode="auto">
            <a:xfrm>
              <a:off x="18619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8" name="Rounded Rectangle 17"/>
            <p:cNvSpPr/>
            <p:nvPr/>
          </p:nvSpPr>
          <p:spPr bwMode="auto">
            <a:xfrm>
              <a:off x="59251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19" name="Rounded Rectangle 18"/>
            <p:cNvSpPr/>
            <p:nvPr/>
          </p:nvSpPr>
          <p:spPr bwMode="auto">
            <a:xfrm>
              <a:off x="795663"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20" name="Rounded Rectangle 282"/>
            <p:cNvSpPr>
              <a:spLocks noChangeArrowheads="1"/>
            </p:cNvSpPr>
            <p:nvPr/>
          </p:nvSpPr>
          <p:spPr bwMode="auto">
            <a:xfrm>
              <a:off x="79548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21" name="Rounded Rectangle 20"/>
            <p:cNvSpPr/>
            <p:nvPr/>
          </p:nvSpPr>
          <p:spPr bwMode="auto">
            <a:xfrm>
              <a:off x="120195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pic>
          <p:nvPicPr>
            <p:cNvPr id="25" name="Picture 24" descr="rack_mount_thick_tower_servers_x86_clip_art_9865.jpg"/>
            <p:cNvPicPr>
              <a:picLocks noChangeAspect="1"/>
            </p:cNvPicPr>
            <p:nvPr/>
          </p:nvPicPr>
          <p:blipFill rotWithShape="1">
            <a:blip r:embed="rId4" cstate="email">
              <a:extLst>
                <a:ext uri="{BEBA8EAE-BF5A-486C-A8C5-ECC9F3942E4B}">
                  <a14:imgProps xmlns:a14="http://schemas.microsoft.com/office/drawing/2010/main">
                    <a14:imgLayer r:embed="rId5">
                      <a14:imgEffect>
                        <a14:backgroundRemoval t="0" b="100000" l="1676" r="100000"/>
                      </a14:imgEffect>
                    </a14:imgLayer>
                  </a14:imgProps>
                </a:ext>
                <a:ext uri="{28A0092B-C50C-407E-A947-70E740481C1C}">
                  <a14:useLocalDpi xmlns:a14="http://schemas.microsoft.com/office/drawing/2010/main"/>
                </a:ext>
              </a:extLst>
            </a:blip>
            <a:srcRect/>
            <a:stretch/>
          </p:blipFill>
          <p:spPr>
            <a:xfrm>
              <a:off x="84648" y="1557623"/>
              <a:ext cx="1310629" cy="373975"/>
            </a:xfrm>
            <a:prstGeom prst="rect">
              <a:avLst/>
            </a:prstGeom>
          </p:spPr>
        </p:pic>
        <p:sp>
          <p:nvSpPr>
            <p:cNvPr id="26" name="Isosceles Triangle 25"/>
            <p:cNvSpPr/>
            <p:nvPr/>
          </p:nvSpPr>
          <p:spPr bwMode="auto">
            <a:xfrm flipV="1">
              <a:off x="129086" y="1423491"/>
              <a:ext cx="12799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27" name="Rounded Rectangle 56"/>
            <p:cNvSpPr>
              <a:spLocks noChangeArrowheads="1"/>
            </p:cNvSpPr>
            <p:nvPr/>
          </p:nvSpPr>
          <p:spPr bwMode="auto">
            <a:xfrm>
              <a:off x="88882" y="1198043"/>
              <a:ext cx="1320128" cy="228670"/>
            </a:xfrm>
            <a:prstGeom prst="roundRect">
              <a:avLst>
                <a:gd name="adj" fmla="val 16667"/>
              </a:avLst>
            </a:prstGeom>
            <a:solidFill>
              <a:srgbClr val="22DE20"/>
            </a:solidFill>
            <a:ln>
              <a:noFill/>
            </a:ln>
            <a:extLst>
              <a:ext uri="{91240B29-F687-4f45-9708-019B960494DF}">
                <a14:hiddenLine xmlns:a14="http://schemas.microsoft.com/office/drawing/2010/main" xmlns=""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smtClean="0"/>
                <a:t>Hypervisor</a:t>
              </a:r>
              <a:endParaRPr lang="en-US" sz="1000" b="1" dirty="0"/>
            </a:p>
          </p:txBody>
        </p:sp>
      </p:grpSp>
    </p:spTree>
    <p:extLst>
      <p:ext uri="{BB962C8B-B14F-4D97-AF65-F5344CB8AC3E}">
        <p14:creationId xmlns:p14="http://schemas.microsoft.com/office/powerpoint/2010/main" val="12650296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963598" y="1138973"/>
            <a:ext cx="6261629" cy="2299046"/>
          </a:xfrm>
          <a:prstGeom prst="rect">
            <a:avLst/>
          </a:prstGeom>
        </p:spPr>
      </p:pic>
      <p:sp>
        <p:nvSpPr>
          <p:cNvPr id="2" name="Title 1"/>
          <p:cNvSpPr>
            <a:spLocks noGrp="1"/>
          </p:cNvSpPr>
          <p:nvPr>
            <p:ph type="title"/>
          </p:nvPr>
        </p:nvSpPr>
        <p:spPr/>
        <p:txBody>
          <a:bodyPr/>
          <a:lstStyle/>
          <a:p>
            <a:r>
              <a:rPr lang="en-US" dirty="0" smtClean="0"/>
              <a:t>Keylime Overview</a:t>
            </a:r>
            <a:endParaRPr lang="en-US" dirty="0"/>
          </a:p>
        </p:txBody>
      </p:sp>
      <p:sp>
        <p:nvSpPr>
          <p:cNvPr id="3" name="Content Placeholder 2"/>
          <p:cNvSpPr>
            <a:spLocks noGrp="1"/>
          </p:cNvSpPr>
          <p:nvPr>
            <p:ph idx="1"/>
          </p:nvPr>
        </p:nvSpPr>
        <p:spPr>
          <a:xfrm>
            <a:off x="633819" y="3954039"/>
            <a:ext cx="10921187" cy="893970"/>
          </a:xfrm>
        </p:spPr>
        <p:txBody>
          <a:bodyPr/>
          <a:lstStyle/>
          <a:p>
            <a:r>
              <a:rPr lang="en-US" dirty="0" smtClean="0"/>
              <a:t>Keylime: an integrated TPM-based key bootstrapping and integrity measurement architecture built for the cloud</a:t>
            </a:r>
          </a:p>
          <a:p>
            <a:pPr marL="0" indent="0">
              <a:buNone/>
            </a:pPr>
            <a:endParaRPr lang="en-US" dirty="0" smtClean="0"/>
          </a:p>
        </p:txBody>
      </p:sp>
      <p:grpSp>
        <p:nvGrpSpPr>
          <p:cNvPr id="6" name="Group 5"/>
          <p:cNvGrpSpPr/>
          <p:nvPr/>
        </p:nvGrpSpPr>
        <p:grpSpPr>
          <a:xfrm>
            <a:off x="5092345" y="3137816"/>
            <a:ext cx="2246778" cy="816222"/>
            <a:chOff x="5203757" y="2455543"/>
            <a:chExt cx="2246778" cy="816222"/>
          </a:xfrm>
        </p:grpSpPr>
        <p:pic>
          <p:nvPicPr>
            <p:cNvPr id="7" name="Picture 6" descr="chip.png"/>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5203757" y="2455543"/>
              <a:ext cx="816222" cy="816222"/>
            </a:xfrm>
            <a:prstGeom prst="rect">
              <a:avLst/>
            </a:prstGeom>
          </p:spPr>
        </p:pic>
        <p:sp>
          <p:nvSpPr>
            <p:cNvPr id="8" name="TextBox 7"/>
            <p:cNvSpPr txBox="1"/>
            <p:nvPr/>
          </p:nvSpPr>
          <p:spPr>
            <a:xfrm>
              <a:off x="5930327" y="2709217"/>
              <a:ext cx="1520208" cy="461665"/>
            </a:xfrm>
            <a:prstGeom prst="rect">
              <a:avLst/>
            </a:prstGeom>
            <a:noFill/>
          </p:spPr>
          <p:txBody>
            <a:bodyPr wrap="square" rtlCol="0">
              <a:spAutoFit/>
            </a:bodyPr>
            <a:lstStyle/>
            <a:p>
              <a:r>
                <a:rPr lang="en-US" sz="1200" b="1" dirty="0" smtClean="0"/>
                <a:t>Trusted Platform Module</a:t>
              </a:r>
              <a:endParaRPr lang="en-US" sz="1600" b="1" dirty="0"/>
            </a:p>
          </p:txBody>
        </p:sp>
      </p:grpSp>
      <p:sp>
        <p:nvSpPr>
          <p:cNvPr id="9" name="TextBox 8"/>
          <p:cNvSpPr txBox="1"/>
          <p:nvPr/>
        </p:nvSpPr>
        <p:spPr>
          <a:xfrm>
            <a:off x="1155903" y="6343682"/>
            <a:ext cx="2857095" cy="400110"/>
          </a:xfrm>
          <a:prstGeom prst="rect">
            <a:avLst/>
          </a:prstGeom>
          <a:noFill/>
        </p:spPr>
        <p:txBody>
          <a:bodyPr wrap="square" rtlCol="0">
            <a:spAutoFit/>
          </a:bodyPr>
          <a:lstStyle/>
          <a:p>
            <a:r>
              <a:rPr lang="en-US" sz="1000" dirty="0" smtClean="0"/>
              <a:t>EK – Endorsement Key, permanent key in TPM burned in at manufacture time</a:t>
            </a:r>
            <a:endParaRPr lang="en-US" sz="1000" dirty="0"/>
          </a:p>
        </p:txBody>
      </p:sp>
      <p:sp>
        <p:nvSpPr>
          <p:cNvPr id="5" name="Rounded Rectangle 4"/>
          <p:cNvSpPr/>
          <p:nvPr/>
        </p:nvSpPr>
        <p:spPr bwMode="auto">
          <a:xfrm>
            <a:off x="633819" y="4890903"/>
            <a:ext cx="1897698" cy="1012504"/>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110" charset="0"/>
              </a:rPr>
              <a:t>Secure Bootstrapping</a:t>
            </a:r>
          </a:p>
        </p:txBody>
      </p:sp>
      <p:sp>
        <p:nvSpPr>
          <p:cNvPr id="10" name="Rounded Rectangle 9"/>
          <p:cNvSpPr/>
          <p:nvPr/>
        </p:nvSpPr>
        <p:spPr bwMode="auto">
          <a:xfrm>
            <a:off x="2889691" y="4890903"/>
            <a:ext cx="1897698" cy="1012504"/>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110" charset="0"/>
              </a:rPr>
              <a:t>System Integrity</a:t>
            </a:r>
            <a:r>
              <a:rPr kumimoji="0" lang="en-US" sz="1600" b="1" i="0" u="none" strike="noStrike" cap="none" normalizeH="0" dirty="0" smtClean="0">
                <a:ln>
                  <a:noFill/>
                </a:ln>
                <a:solidFill>
                  <a:schemeClr val="bg1"/>
                </a:solidFill>
                <a:effectLst/>
                <a:latin typeface="Arial" pitchFamily="-110" charset="0"/>
              </a:rPr>
              <a:t> Monitoring</a:t>
            </a:r>
            <a:endParaRPr kumimoji="0" lang="en-US" sz="1600" b="1" i="0" u="none" strike="noStrike" cap="none" normalizeH="0" baseline="0" dirty="0" smtClean="0">
              <a:ln>
                <a:noFill/>
              </a:ln>
              <a:solidFill>
                <a:schemeClr val="bg1"/>
              </a:solidFill>
              <a:effectLst/>
              <a:latin typeface="Arial" pitchFamily="-110" charset="0"/>
            </a:endParaRPr>
          </a:p>
        </p:txBody>
      </p:sp>
      <p:sp>
        <p:nvSpPr>
          <p:cNvPr id="11" name="Rounded Rectangle 10"/>
          <p:cNvSpPr/>
          <p:nvPr/>
        </p:nvSpPr>
        <p:spPr bwMode="auto">
          <a:xfrm>
            <a:off x="5145563" y="4890903"/>
            <a:ext cx="1897698" cy="1012504"/>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110" charset="0"/>
              </a:rPr>
              <a:t>Secure Layering (Virtualization)</a:t>
            </a:r>
          </a:p>
        </p:txBody>
      </p:sp>
      <p:sp>
        <p:nvSpPr>
          <p:cNvPr id="12" name="Rounded Rectangle 11"/>
          <p:cNvSpPr/>
          <p:nvPr/>
        </p:nvSpPr>
        <p:spPr bwMode="auto">
          <a:xfrm>
            <a:off x="7401435" y="4890903"/>
            <a:ext cx="1897698" cy="1012504"/>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110" charset="0"/>
              </a:rPr>
              <a:t>Compatibility</a:t>
            </a:r>
          </a:p>
        </p:txBody>
      </p:sp>
      <p:sp>
        <p:nvSpPr>
          <p:cNvPr id="13" name="Rounded Rectangle 12"/>
          <p:cNvSpPr/>
          <p:nvPr/>
        </p:nvSpPr>
        <p:spPr bwMode="auto">
          <a:xfrm>
            <a:off x="9657308" y="4890903"/>
            <a:ext cx="1897698" cy="1012504"/>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Arial" pitchFamily="-110" charset="0"/>
              </a:rPr>
              <a:t>Cloud Scalability</a:t>
            </a:r>
          </a:p>
        </p:txBody>
      </p:sp>
    </p:spTree>
    <p:extLst>
      <p:ext uri="{BB962C8B-B14F-4D97-AF65-F5344CB8AC3E}">
        <p14:creationId xmlns:p14="http://schemas.microsoft.com/office/powerpoint/2010/main" val="1090648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Work</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46158357"/>
              </p:ext>
            </p:extLst>
          </p:nvPr>
        </p:nvGraphicFramePr>
        <p:xfrm>
          <a:off x="633413" y="1232720"/>
          <a:ext cx="10922000" cy="4747585"/>
        </p:xfrm>
        <a:graphic>
          <a:graphicData uri="http://schemas.openxmlformats.org/drawingml/2006/table">
            <a:tbl>
              <a:tblPr firstRow="1" bandRow="1">
                <a:tableStyleId>{00A15C55-8517-42AA-B614-E9B94910E393}</a:tableStyleId>
              </a:tblPr>
              <a:tblGrid>
                <a:gridCol w="2494840"/>
                <a:gridCol w="1685432"/>
                <a:gridCol w="1685432"/>
                <a:gridCol w="1685432"/>
                <a:gridCol w="1685432"/>
                <a:gridCol w="1685432"/>
              </a:tblGrid>
              <a:tr h="1087177">
                <a:tc>
                  <a:txBody>
                    <a:bodyPr/>
                    <a:lstStyle/>
                    <a:p>
                      <a:endParaRPr lang="en-US" dirty="0" smtClean="0"/>
                    </a:p>
                    <a:p>
                      <a:endParaRPr lang="en-US"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pPr algn="ctr"/>
                      <a:r>
                        <a:rPr lang="en-US" sz="1600" dirty="0" smtClean="0"/>
                        <a:t>Secure Bootstrapping</a:t>
                      </a:r>
                      <a:endParaRPr lang="en-US" sz="1600" dirty="0"/>
                    </a:p>
                  </a:txBody>
                  <a:tcPr anchor="ctr">
                    <a:lnT w="12700" cap="flat" cmpd="sng" algn="ctr">
                      <a:solidFill>
                        <a:scrgbClr r="0" g="0" b="0"/>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System Integrity Monitoring</a:t>
                      </a:r>
                    </a:p>
                  </a:txBody>
                  <a:tcPr anchor="ctr">
                    <a:lnT w="12700" cap="flat" cmpd="sng" algn="ctr">
                      <a:solidFill>
                        <a:scrgbClr r="0" g="0" b="0"/>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Secure Layering (Virtualization)</a:t>
                      </a:r>
                    </a:p>
                  </a:txBody>
                  <a:tcPr anchor="ctr">
                    <a:lnT w="12700" cap="flat" cmpd="sng" algn="ctr">
                      <a:solidFill>
                        <a:scrgbClr r="0" g="0" b="0"/>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Compatibility</a:t>
                      </a:r>
                    </a:p>
                    <a:p>
                      <a:pPr algn="ctr"/>
                      <a:endParaRPr lang="en-US" sz="1600" dirty="0"/>
                    </a:p>
                  </a:txBody>
                  <a:tcPr anchor="ctr">
                    <a:lnT w="12700" cap="flat" cmpd="sng" algn="ctr">
                      <a:solidFill>
                        <a:scrgbClr r="0" g="0" b="0"/>
                      </a:solidFill>
                      <a:prstDash val="solid"/>
                      <a:round/>
                      <a:headEnd type="none" w="med" len="med"/>
                      <a:tailEnd type="none" w="med" len="med"/>
                    </a:lnT>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Cloud</a:t>
                      </a:r>
                      <a:r>
                        <a:rPr lang="en-US" sz="1600" baseline="0" dirty="0" smtClean="0"/>
                        <a:t> S</a:t>
                      </a:r>
                      <a:r>
                        <a:rPr lang="en-US" sz="1600" dirty="0" smtClean="0"/>
                        <a:t>calability</a:t>
                      </a:r>
                    </a:p>
                    <a:p>
                      <a:pPr algn="ctr"/>
                      <a:endParaRPr lang="en-US" sz="1600" dirty="0"/>
                    </a:p>
                  </a:txBody>
                  <a:tcPr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447456">
                <a:tc>
                  <a:txBody>
                    <a:bodyPr/>
                    <a:lstStyle/>
                    <a:p>
                      <a:r>
                        <a:rPr lang="en-US" sz="2400" b="0" dirty="0" smtClean="0"/>
                        <a:t>Keylime</a:t>
                      </a:r>
                      <a:endParaRPr lang="en-US" b="0" dirty="0"/>
                    </a:p>
                  </a:txBody>
                  <a:tcPr anchor="ctr">
                    <a:lnL w="12700" cap="flat" cmpd="sng" algn="ctr">
                      <a:solidFill>
                        <a:scrgbClr r="0" g="0" b="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lnR w="12700" cap="flat" cmpd="sng" algn="ctr">
                      <a:solidFill>
                        <a:scrgbClr r="0" g="0" b="0"/>
                      </a:solidFill>
                      <a:prstDash val="solid"/>
                      <a:round/>
                      <a:headEnd type="none" w="med" len="med"/>
                      <a:tailEnd type="none" w="med" len="med"/>
                    </a:lnR>
                  </a:tcPr>
                </a:tc>
              </a:tr>
              <a:tr h="78304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Cloud Proxy Tao </a:t>
                      </a:r>
                      <a:br>
                        <a:rPr lang="en-US" dirty="0" smtClean="0"/>
                      </a:br>
                      <a:r>
                        <a:rPr lang="en-US" sz="1600" dirty="0" smtClean="0"/>
                        <a:t>[</a:t>
                      </a:r>
                      <a:r>
                        <a:rPr lang="en-US" sz="1600" kern="1200" dirty="0" smtClean="0">
                          <a:effectLst/>
                        </a:rPr>
                        <a:t>Manferdelli et al.</a:t>
                      </a:r>
                      <a:r>
                        <a:rPr lang="en-US" sz="1600" kern="1200" baseline="0" dirty="0" smtClean="0">
                          <a:effectLst/>
                        </a:rPr>
                        <a:t> </a:t>
                      </a:r>
                      <a:r>
                        <a:rPr lang="en-US" sz="1600" baseline="0" dirty="0" smtClean="0"/>
                        <a:t>2013]</a:t>
                      </a:r>
                      <a:endParaRPr lang="en-US" sz="1600" dirty="0"/>
                    </a:p>
                  </a:txBody>
                  <a:tcPr anchor="ctr">
                    <a:lnL w="12700" cap="flat" cmpd="sng" algn="ctr">
                      <a:solidFill>
                        <a:scrgbClr r="0" g="0" b="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algn="ctr"/>
                      <a:endParaRPr lang="en-US" sz="36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algn="ctr"/>
                      <a:endParaRPr lang="en-US" sz="3600" dirty="0"/>
                    </a:p>
                  </a:txBody>
                  <a:tcPr anchor="ctr"/>
                </a:tc>
                <a:tc>
                  <a:txBody>
                    <a:bodyPr/>
                    <a:lstStyle/>
                    <a:p>
                      <a:pPr algn="ctr"/>
                      <a:endParaRPr lang="en-US" sz="3600" dirty="0"/>
                    </a:p>
                  </a:txBody>
                  <a:tcPr anchor="ctr">
                    <a:lnR w="12700" cap="flat" cmpd="sng" algn="ctr">
                      <a:solidFill>
                        <a:scrgbClr r="0" g="0" b="0"/>
                      </a:solidFill>
                      <a:prstDash val="solid"/>
                      <a:round/>
                      <a:headEnd type="none" w="med" len="med"/>
                      <a:tailEnd type="none" w="med" len="med"/>
                    </a:lnR>
                  </a:tcPr>
                </a:tc>
              </a:tr>
              <a:tr h="745760">
                <a:tc>
                  <a:txBody>
                    <a:bodyPr/>
                    <a:lstStyle/>
                    <a:p>
                      <a:r>
                        <a:rPr lang="en-US" dirty="0" smtClean="0"/>
                        <a:t>Excalibur</a:t>
                      </a:r>
                    </a:p>
                    <a:p>
                      <a:r>
                        <a:rPr lang="en-US" sz="1600" dirty="0" smtClean="0"/>
                        <a:t>[Santos</a:t>
                      </a:r>
                      <a:r>
                        <a:rPr lang="en-US" sz="1600" baseline="0" dirty="0" smtClean="0"/>
                        <a:t> et al. 2012]</a:t>
                      </a:r>
                      <a:endParaRPr lang="en-US" sz="1600" dirty="0"/>
                    </a:p>
                  </a:txBody>
                  <a:tcPr anchor="ctr">
                    <a:lnL w="12700" cap="flat" cmpd="sng" algn="ctr">
                      <a:solidFill>
                        <a:scrgbClr r="0" g="0" b="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algn="ctr"/>
                      <a:endParaRPr lang="en-US" sz="3600" dirty="0"/>
                    </a:p>
                  </a:txBody>
                  <a:tcPr anchor="ctr"/>
                </a:tc>
                <a:tc>
                  <a:txBody>
                    <a:bodyPr/>
                    <a:lstStyle/>
                    <a:p>
                      <a:pPr algn="ctr"/>
                      <a:endParaRPr lang="en-US" sz="3600" dirty="0"/>
                    </a:p>
                  </a:txBody>
                  <a:tcPr anchor="ctr"/>
                </a:tc>
                <a:tc>
                  <a:txBody>
                    <a:bodyPr/>
                    <a:lstStyle/>
                    <a:p>
                      <a:pPr algn="ctr"/>
                      <a:endParaRPr lang="en-US" sz="36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lnR w="12700" cap="flat" cmpd="sng" algn="ctr">
                      <a:solidFill>
                        <a:scrgbClr r="0" g="0" b="0"/>
                      </a:solidFill>
                      <a:prstDash val="solid"/>
                      <a:round/>
                      <a:headEnd type="none" w="med" len="med"/>
                      <a:tailEnd type="none" w="med" len="med"/>
                    </a:lnR>
                  </a:tcPr>
                </a:tc>
              </a:tr>
              <a:tr h="745760">
                <a:tc>
                  <a:txBody>
                    <a:bodyPr/>
                    <a:lstStyle/>
                    <a:p>
                      <a:r>
                        <a:rPr lang="en-US" dirty="0" smtClean="0"/>
                        <a:t>Cloud Verifier</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t>
                      </a:r>
                      <a:r>
                        <a:rPr lang="en-US" sz="1600" kern="1200" dirty="0" smtClean="0">
                          <a:effectLst/>
                        </a:rPr>
                        <a:t>Schiffman</a:t>
                      </a:r>
                      <a:r>
                        <a:rPr lang="en-US" sz="1600" kern="1200" baseline="0" dirty="0" smtClean="0">
                          <a:effectLst/>
                        </a:rPr>
                        <a:t> et al. 2009]</a:t>
                      </a:r>
                      <a:endParaRPr lang="en-US" sz="1600" dirty="0" smtClean="0"/>
                    </a:p>
                  </a:txBody>
                  <a:tcPr anchor="ctr">
                    <a:lnL w="12700" cap="flat" cmpd="sng" algn="ctr">
                      <a:solidFill>
                        <a:scrgbClr r="0" g="0" b="0"/>
                      </a:solidFill>
                      <a:prstDash val="solid"/>
                      <a:round/>
                      <a:headEnd type="none" w="med" len="med"/>
                      <a:tailEnd type="none" w="med" len="med"/>
                    </a:lnL>
                  </a:tcPr>
                </a:tc>
                <a:tc>
                  <a:txBody>
                    <a:bodyPr/>
                    <a:lstStyle/>
                    <a:p>
                      <a:pPr algn="ctr"/>
                      <a:endParaRPr lang="en-US" sz="36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tc>
                <a:tc>
                  <a:txBody>
                    <a:bodyPr/>
                    <a:lstStyle/>
                    <a:p>
                      <a:pPr algn="ctr"/>
                      <a:endParaRPr lang="en-US" sz="3600" dirty="0"/>
                    </a:p>
                  </a:txBody>
                  <a:tcPr anchor="ctr"/>
                </a:tc>
                <a:tc>
                  <a:txBody>
                    <a:bodyPr/>
                    <a:lstStyle/>
                    <a:p>
                      <a:pPr algn="ctr"/>
                      <a:endParaRPr lang="en-US" sz="36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lnR w="12700" cap="flat" cmpd="sng" algn="ctr">
                      <a:solidFill>
                        <a:scrgbClr r="0" g="0" b="0"/>
                      </a:solidFill>
                      <a:prstDash val="solid"/>
                      <a:round/>
                      <a:headEnd type="none" w="med" len="med"/>
                      <a:tailEnd type="none" w="med" len="med"/>
                    </a:lnR>
                  </a:tcPr>
                </a:tc>
              </a:tr>
              <a:tr h="7457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ROTI</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[St.</a:t>
                      </a:r>
                      <a:r>
                        <a:rPr lang="en-US" sz="1600" baseline="0" dirty="0" smtClean="0"/>
                        <a:t> Clair et al. 2007]</a:t>
                      </a:r>
                      <a:endParaRPr lang="en-US" sz="1600" dirty="0" smtClean="0"/>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3600" dirty="0" smtClean="0">
                          <a:sym typeface="Zapf Dingbats"/>
                        </a:rPr>
                        <a:t>✔</a:t>
                      </a:r>
                      <a:endParaRPr lang="en-US" sz="3600" dirty="0" smtClean="0"/>
                    </a:p>
                  </a:txBody>
                  <a:tcPr anchor="ctr">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3600" dirty="0" smtClean="0"/>
                    </a:p>
                  </a:txBody>
                  <a:tcPr anchor="ctr">
                    <a:lnB w="12700" cap="flat" cmpd="sng" algn="ctr">
                      <a:solidFill>
                        <a:scrgbClr r="0" g="0" b="0"/>
                      </a:solidFill>
                      <a:prstDash val="solid"/>
                      <a:round/>
                      <a:headEnd type="none" w="med" len="med"/>
                      <a:tailEnd type="none" w="med" len="med"/>
                    </a:lnB>
                  </a:tcPr>
                </a:tc>
                <a:tc>
                  <a:txBody>
                    <a:bodyPr/>
                    <a:lstStyle/>
                    <a:p>
                      <a:pPr algn="ctr"/>
                      <a:endParaRPr lang="en-US" sz="3600" dirty="0"/>
                    </a:p>
                  </a:txBody>
                  <a:tcPr anchor="ctr">
                    <a:lnB w="12700" cap="flat" cmpd="sng" algn="ctr">
                      <a:solidFill>
                        <a:scrgbClr r="0" g="0" b="0"/>
                      </a:solidFill>
                      <a:prstDash val="solid"/>
                      <a:round/>
                      <a:headEnd type="none" w="med" len="med"/>
                      <a:tailEnd type="none" w="med" len="med"/>
                    </a:lnB>
                  </a:tcPr>
                </a:tc>
                <a:tc>
                  <a:txBody>
                    <a:bodyPr/>
                    <a:lstStyle/>
                    <a:p>
                      <a:pPr algn="ctr"/>
                      <a:endParaRPr lang="en-US" sz="3600" dirty="0"/>
                    </a:p>
                  </a:txBody>
                  <a:tcPr anchor="ctr">
                    <a:lnB w="12700" cap="flat" cmpd="sng" algn="ctr">
                      <a:solidFill>
                        <a:scrgbClr r="0" g="0" b="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3600" dirty="0" smtClean="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bl>
          </a:graphicData>
        </a:graphic>
      </p:graphicFrame>
      <p:sp>
        <p:nvSpPr>
          <p:cNvPr id="7" name="Rounded Rectangle 6"/>
          <p:cNvSpPr/>
          <p:nvPr/>
        </p:nvSpPr>
        <p:spPr bwMode="auto">
          <a:xfrm>
            <a:off x="633413" y="2312125"/>
            <a:ext cx="10922000" cy="615355"/>
          </a:xfrm>
          <a:prstGeom prst="roundRect">
            <a:avLst/>
          </a:prstGeom>
          <a:noFill/>
          <a:ln w="57150" cap="flat" cmpd="sng" algn="ctr">
            <a:solidFill>
              <a:srgbClr val="05AF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2882858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loud 40"/>
          <p:cNvSpPr/>
          <p:nvPr/>
        </p:nvSpPr>
        <p:spPr bwMode="auto">
          <a:xfrm>
            <a:off x="4425008" y="1323474"/>
            <a:ext cx="7098729" cy="4398210"/>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smtClean="0"/>
              <a:t>Keylime Architecture</a:t>
            </a:r>
            <a:endParaRPr lang="en-US" dirty="0"/>
          </a:p>
        </p:txBody>
      </p:sp>
      <p:sp>
        <p:nvSpPr>
          <p:cNvPr id="47" name="Rounded Rectangle 46"/>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48" name="Oval 47"/>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49" name="Rounded Rectangle 48"/>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50" name="Group 49"/>
          <p:cNvGrpSpPr/>
          <p:nvPr/>
        </p:nvGrpSpPr>
        <p:grpSpPr>
          <a:xfrm>
            <a:off x="4981149" y="4309657"/>
            <a:ext cx="2111366" cy="1107766"/>
            <a:chOff x="8594236" y="2018892"/>
            <a:chExt cx="2111366" cy="1107766"/>
          </a:xfrm>
        </p:grpSpPr>
        <p:sp>
          <p:nvSpPr>
            <p:cNvPr id="51" name="Rectangle 50"/>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52" name="Rounded Rectangle 51"/>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sp>
        <p:nvSpPr>
          <p:cNvPr id="42" name="Rectangular Callout 41"/>
          <p:cNvSpPr/>
          <p:nvPr/>
        </p:nvSpPr>
        <p:spPr bwMode="auto">
          <a:xfrm>
            <a:off x="9270499" y="4309657"/>
            <a:ext cx="1662877" cy="961588"/>
          </a:xfrm>
          <a:prstGeom prst="wedgeRectCallout">
            <a:avLst>
              <a:gd name="adj1" fmla="val -3574"/>
              <a:gd name="adj2" fmla="val -12683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Stores public keys of TPMs in tenant’s environment</a:t>
            </a:r>
            <a:endParaRPr kumimoji="0" lang="en-US" sz="1400" b="1" i="0" u="none" strike="noStrike" cap="none" normalizeH="0" baseline="0" dirty="0" smtClean="0">
              <a:ln>
                <a:noFill/>
              </a:ln>
              <a:solidFill>
                <a:schemeClr val="tx1"/>
              </a:solidFill>
              <a:effectLst/>
              <a:latin typeface="Arial" pitchFamily="-110" charset="0"/>
            </a:endParaRPr>
          </a:p>
        </p:txBody>
      </p:sp>
      <p:sp>
        <p:nvSpPr>
          <p:cNvPr id="43" name="Rectangular Callout 42"/>
          <p:cNvSpPr/>
          <p:nvPr/>
        </p:nvSpPr>
        <p:spPr bwMode="auto">
          <a:xfrm>
            <a:off x="2499929" y="4760096"/>
            <a:ext cx="1771967" cy="961588"/>
          </a:xfrm>
          <a:prstGeom prst="wedgeRectCallout">
            <a:avLst>
              <a:gd name="adj1" fmla="val 104007"/>
              <a:gd name="adj2" fmla="val -2117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Target of key bootstrapping and integrity measurement</a:t>
            </a:r>
            <a:endParaRPr kumimoji="0" lang="en-US" sz="1400" b="1" i="0" u="none" strike="noStrike" cap="none" normalizeH="0" baseline="0" dirty="0" smtClean="0">
              <a:ln>
                <a:noFill/>
              </a:ln>
              <a:solidFill>
                <a:schemeClr val="tx1"/>
              </a:solidFill>
              <a:effectLst/>
              <a:latin typeface="Arial" pitchFamily="-110" charset="0"/>
            </a:endParaRPr>
          </a:p>
        </p:txBody>
      </p:sp>
      <p:sp>
        <p:nvSpPr>
          <p:cNvPr id="44" name="Rectangular Callout 43"/>
          <p:cNvSpPr/>
          <p:nvPr/>
        </p:nvSpPr>
        <p:spPr bwMode="auto">
          <a:xfrm>
            <a:off x="970130" y="1931311"/>
            <a:ext cx="1088635" cy="629168"/>
          </a:xfrm>
          <a:prstGeom prst="wedgeRectCallout">
            <a:avLst>
              <a:gd name="adj1" fmla="val -13687"/>
              <a:gd name="adj2" fmla="val 11507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IaaS cloud user</a:t>
            </a:r>
            <a:endParaRPr kumimoji="0" lang="en-US" sz="1400" b="1" i="0" u="none" strike="noStrike" cap="none" normalizeH="0" baseline="0" dirty="0" smtClean="0">
              <a:ln>
                <a:noFill/>
              </a:ln>
              <a:solidFill>
                <a:schemeClr val="tx1"/>
              </a:solidFill>
              <a:effectLst/>
              <a:latin typeface="Arial" pitchFamily="-110" charset="0"/>
            </a:endParaRPr>
          </a:p>
        </p:txBody>
      </p:sp>
      <p:sp>
        <p:nvSpPr>
          <p:cNvPr id="45" name="Rectangular Callout 44"/>
          <p:cNvSpPr/>
          <p:nvPr/>
        </p:nvSpPr>
        <p:spPr bwMode="auto">
          <a:xfrm>
            <a:off x="7844354" y="1157291"/>
            <a:ext cx="1633986" cy="1088604"/>
          </a:xfrm>
          <a:prstGeom prst="wedgeRectCallout">
            <a:avLst>
              <a:gd name="adj1" fmla="val -94745"/>
              <a:gd name="adj2" fmla="val -847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Tenant-owned verifier checks node system integrity</a:t>
            </a:r>
            <a:endParaRPr kumimoji="0" lang="en-US" sz="14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15877180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loud 40"/>
          <p:cNvSpPr/>
          <p:nvPr/>
        </p:nvSpPr>
        <p:spPr bwMode="auto">
          <a:xfrm>
            <a:off x="4425008" y="1323474"/>
            <a:ext cx="7098729" cy="4398210"/>
          </a:xfrm>
          <a:prstGeom prst="cloud">
            <a:avLst/>
          </a:prstGeom>
          <a:solidFill>
            <a:srgbClr val="D9D9D9"/>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smtClean="0"/>
              <a:t>Keylime AIK Registration</a:t>
            </a:r>
            <a:endParaRPr lang="en-US" dirty="0"/>
          </a:p>
        </p:txBody>
      </p:sp>
      <p:sp>
        <p:nvSpPr>
          <p:cNvPr id="6" name="Rounded Rectangle 5"/>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17" name="Oval 16"/>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5" name="Rounded Rectangle 4"/>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10" name="Group 9"/>
          <p:cNvGrpSpPr/>
          <p:nvPr/>
        </p:nvGrpSpPr>
        <p:grpSpPr>
          <a:xfrm>
            <a:off x="4981149" y="4309657"/>
            <a:ext cx="2111366" cy="1107766"/>
            <a:chOff x="8594236" y="2018892"/>
            <a:chExt cx="2111366" cy="1107766"/>
          </a:xfrm>
        </p:grpSpPr>
        <p:sp>
          <p:nvSpPr>
            <p:cNvPr id="11" name="Rectangle 10"/>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12" name="Rounded Rectangle 11"/>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48" name="Straight Arrow Connector 47"/>
          <p:cNvCxnSpPr/>
          <p:nvPr/>
        </p:nvCxnSpPr>
        <p:spPr bwMode="auto">
          <a:xfrm flipH="1">
            <a:off x="7092515" y="3659612"/>
            <a:ext cx="1727470" cy="650046"/>
          </a:xfrm>
          <a:prstGeom prst="straightConnector1">
            <a:avLst/>
          </a:prstGeom>
          <a:solidFill>
            <a:schemeClr val="accent1"/>
          </a:solidFill>
          <a:ln w="28575" cap="flat" cmpd="sng" algn="ctr">
            <a:solidFill>
              <a:schemeClr val="tx1"/>
            </a:solidFill>
            <a:prstDash val="solid"/>
            <a:round/>
            <a:headEnd type="none" w="sm" len="sm"/>
            <a:tailEnd type="arrow" w="lg" len="lg"/>
          </a:ln>
          <a:effectLst/>
        </p:spPr>
      </p:cxnSp>
      <p:pic>
        <p:nvPicPr>
          <p:cNvPr id="50" name="Picture 4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71131" y="5380532"/>
            <a:ext cx="574852" cy="239521"/>
          </a:xfrm>
          <a:prstGeom prst="rect">
            <a:avLst/>
          </a:prstGeom>
        </p:spPr>
      </p:pic>
      <p:sp>
        <p:nvSpPr>
          <p:cNvPr id="52" name="TextBox 51"/>
          <p:cNvSpPr txBox="1"/>
          <p:nvPr/>
        </p:nvSpPr>
        <p:spPr>
          <a:xfrm>
            <a:off x="6401204" y="5620053"/>
            <a:ext cx="818140" cy="369332"/>
          </a:xfrm>
          <a:prstGeom prst="rect">
            <a:avLst/>
          </a:prstGeom>
          <a:noFill/>
        </p:spPr>
        <p:txBody>
          <a:bodyPr wrap="none" rtlCol="0">
            <a:spAutoFit/>
          </a:bodyPr>
          <a:lstStyle/>
          <a:p>
            <a:pPr algn="ctr"/>
            <a:r>
              <a:rPr lang="en-US" sz="1800" dirty="0" smtClean="0">
                <a:latin typeface="Cambria Math"/>
                <a:cs typeface="Cambria Math"/>
              </a:rPr>
              <a:t>AIK</a:t>
            </a:r>
            <a:r>
              <a:rPr lang="en-US" sz="1800" baseline="-25000" dirty="0" smtClean="0">
                <a:latin typeface="Cambria Math"/>
                <a:cs typeface="Cambria Math"/>
              </a:rPr>
              <a:t>priv</a:t>
            </a:r>
            <a:endParaRPr lang="en-US" sz="1800" baseline="-25000" dirty="0">
              <a:latin typeface="Cambria Math"/>
              <a:cs typeface="Cambria Math"/>
            </a:endParaRPr>
          </a:p>
        </p:txBody>
      </p:sp>
      <p:cxnSp>
        <p:nvCxnSpPr>
          <p:cNvPr id="7" name="Elbow Connector 6"/>
          <p:cNvCxnSpPr>
            <a:stCxn id="11" idx="0"/>
            <a:endCxn id="5" idx="1"/>
          </p:cNvCxnSpPr>
          <p:nvPr/>
        </p:nvCxnSpPr>
        <p:spPr bwMode="auto">
          <a:xfrm rot="5400000" flipH="1" flipV="1">
            <a:off x="6926959" y="2416632"/>
            <a:ext cx="1002898" cy="2783153"/>
          </a:xfrm>
          <a:prstGeom prst="bentConnector2">
            <a:avLst/>
          </a:prstGeom>
          <a:solidFill>
            <a:schemeClr val="accent1"/>
          </a:solidFill>
          <a:ln w="28575" cap="flat" cmpd="sng" algn="ctr">
            <a:solidFill>
              <a:schemeClr val="tx1"/>
            </a:solidFill>
            <a:prstDash val="solid"/>
            <a:round/>
            <a:headEnd type="none" w="sm" len="sm"/>
            <a:tailEnd type="arrow"/>
          </a:ln>
          <a:effectLst/>
        </p:spPr>
      </p:cxnSp>
      <p:sp>
        <p:nvSpPr>
          <p:cNvPr id="23" name="TextBox 22"/>
          <p:cNvSpPr txBox="1"/>
          <p:nvPr/>
        </p:nvSpPr>
        <p:spPr>
          <a:xfrm>
            <a:off x="4981149" y="3458125"/>
            <a:ext cx="1710321" cy="369332"/>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ID,AIK</a:t>
            </a:r>
            <a:r>
              <a:rPr lang="en-US" sz="1800" baseline="-25000" dirty="0" smtClean="0">
                <a:latin typeface="Cambria Math"/>
                <a:cs typeface="Cambria Math"/>
              </a:rPr>
              <a:t>pub</a:t>
            </a:r>
            <a:r>
              <a:rPr lang="en-US" sz="1800" dirty="0">
                <a:latin typeface="Cambria Math"/>
                <a:cs typeface="Cambria Math"/>
              </a:rPr>
              <a:t>,EK</a:t>
            </a:r>
            <a:r>
              <a:rPr lang="en-US" sz="1800" baseline="-25000" dirty="0">
                <a:latin typeface="Cambria Math"/>
                <a:cs typeface="Cambria Math"/>
              </a:rPr>
              <a:t>pub</a:t>
            </a:r>
            <a:endParaRPr lang="en-US" sz="1800" dirty="0">
              <a:latin typeface="Cambria Math"/>
              <a:cs typeface="Cambria Math"/>
            </a:endParaRPr>
          </a:p>
        </p:txBody>
      </p:sp>
      <p:sp>
        <p:nvSpPr>
          <p:cNvPr id="22" name="Rectangular Callout 21"/>
          <p:cNvSpPr/>
          <p:nvPr/>
        </p:nvSpPr>
        <p:spPr bwMode="auto">
          <a:xfrm>
            <a:off x="4848716" y="2542049"/>
            <a:ext cx="916377" cy="660018"/>
          </a:xfrm>
          <a:prstGeom prst="wedgeRectCallout">
            <a:avLst>
              <a:gd name="adj1" fmla="val 16866"/>
              <a:gd name="adj2" fmla="val 9100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Provide public keys</a:t>
            </a:r>
          </a:p>
        </p:txBody>
      </p:sp>
      <p:sp>
        <p:nvSpPr>
          <p:cNvPr id="25" name="TextBox 24"/>
          <p:cNvSpPr txBox="1"/>
          <p:nvPr/>
        </p:nvSpPr>
        <p:spPr>
          <a:xfrm>
            <a:off x="7445570" y="3642791"/>
            <a:ext cx="1160708" cy="369332"/>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Enc</a:t>
            </a:r>
            <a:r>
              <a:rPr lang="en-US" sz="1800" baseline="-25000" dirty="0">
                <a:latin typeface="Cambria Math"/>
                <a:cs typeface="Cambria Math"/>
              </a:rPr>
              <a:t>EK</a:t>
            </a:r>
            <a:r>
              <a:rPr lang="en-US" sz="1800" dirty="0">
                <a:latin typeface="Cambria Math"/>
                <a:cs typeface="Cambria Math"/>
              </a:rPr>
              <a:t>(K</a:t>
            </a:r>
            <a:r>
              <a:rPr lang="en-US" sz="1800" baseline="-25000" dirty="0">
                <a:latin typeface="Cambria Math"/>
                <a:cs typeface="Cambria Math"/>
              </a:rPr>
              <a:t>e</a:t>
            </a:r>
            <a:r>
              <a:rPr lang="en-US" sz="1800" dirty="0">
                <a:latin typeface="Cambria Math"/>
                <a:cs typeface="Cambria Math"/>
              </a:rPr>
              <a:t>)</a:t>
            </a:r>
          </a:p>
        </p:txBody>
      </p:sp>
      <p:cxnSp>
        <p:nvCxnSpPr>
          <p:cNvPr id="28" name="Elbow Connector 27"/>
          <p:cNvCxnSpPr>
            <a:stCxn id="11" idx="3"/>
            <a:endCxn id="5" idx="2"/>
          </p:cNvCxnSpPr>
          <p:nvPr/>
        </p:nvCxnSpPr>
        <p:spPr bwMode="auto">
          <a:xfrm flipV="1">
            <a:off x="7092515" y="3741460"/>
            <a:ext cx="2784166" cy="1122080"/>
          </a:xfrm>
          <a:prstGeom prst="bentConnector2">
            <a:avLst/>
          </a:prstGeom>
          <a:solidFill>
            <a:schemeClr val="accent1"/>
          </a:solidFill>
          <a:ln w="28575" cap="flat" cmpd="sng" algn="ctr">
            <a:solidFill>
              <a:schemeClr val="tx1"/>
            </a:solidFill>
            <a:prstDash val="solid"/>
            <a:round/>
            <a:headEnd type="none" w="sm" len="sm"/>
            <a:tailEnd type="arrow"/>
          </a:ln>
          <a:effectLst/>
        </p:spPr>
      </p:cxnSp>
      <p:grpSp>
        <p:nvGrpSpPr>
          <p:cNvPr id="20" name="Group 19"/>
          <p:cNvGrpSpPr/>
          <p:nvPr/>
        </p:nvGrpSpPr>
        <p:grpSpPr>
          <a:xfrm>
            <a:off x="8025924" y="4630023"/>
            <a:ext cx="1282082" cy="487300"/>
            <a:chOff x="7727053" y="4309657"/>
            <a:chExt cx="1282082" cy="487300"/>
          </a:xfrm>
        </p:grpSpPr>
        <p:sp>
          <p:nvSpPr>
            <p:cNvPr id="34" name="TextBox 33"/>
            <p:cNvSpPr txBox="1"/>
            <p:nvPr/>
          </p:nvSpPr>
          <p:spPr>
            <a:xfrm>
              <a:off x="7727053" y="4314357"/>
              <a:ext cx="1282082" cy="482600"/>
            </a:xfrm>
            <a:prstGeom prst="rect">
              <a:avLst/>
            </a:prstGeom>
            <a:solidFill>
              <a:srgbClr val="F2F2F2"/>
            </a:solidFill>
            <a:ln>
              <a:solidFill>
                <a:srgbClr val="919191"/>
              </a:solidFill>
            </a:ln>
            <a:effectLst/>
          </p:spPr>
          <p:txBody>
            <a:bodyPr wrap="square" rtlCol="0">
              <a:spAutoFit/>
            </a:bodyPr>
            <a:lstStyle/>
            <a:p>
              <a:pPr algn="ctr"/>
              <a:endParaRPr lang="en-US" sz="1800" dirty="0">
                <a:latin typeface="Cambria Math"/>
                <a:cs typeface="Cambria Math"/>
              </a:endParaRPr>
            </a:p>
          </p:txBody>
        </p:sp>
        <p:pic>
          <p:nvPicPr>
            <p:cNvPr id="33" name="Picture 32"/>
            <p:cNvPicPr>
              <a:picLocks noChangeAspect="1"/>
            </p:cNvPicPr>
            <p:nvPr/>
          </p:nvPicPr>
          <p:blipFill>
            <a:blip r:embed="rId3"/>
            <a:stretch>
              <a:fillRect/>
            </a:stretch>
          </p:blipFill>
          <p:spPr>
            <a:xfrm>
              <a:off x="7750497" y="4309657"/>
              <a:ext cx="1231900" cy="482600"/>
            </a:xfrm>
            <a:prstGeom prst="rect">
              <a:avLst/>
            </a:prstGeom>
          </p:spPr>
        </p:pic>
      </p:grpSp>
      <p:sp>
        <p:nvSpPr>
          <p:cNvPr id="36" name="Rectangular Callout 35"/>
          <p:cNvSpPr/>
          <p:nvPr/>
        </p:nvSpPr>
        <p:spPr bwMode="auto">
          <a:xfrm>
            <a:off x="8391629" y="5417423"/>
            <a:ext cx="1086711" cy="758788"/>
          </a:xfrm>
          <a:prstGeom prst="wedgeRectCallout">
            <a:avLst>
              <a:gd name="adj1" fmla="val 6653"/>
              <a:gd name="adj2" fmla="val -10343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Prove Node knows </a:t>
            </a:r>
            <a:r>
              <a:rPr lang="en-US" sz="1400" b="1" dirty="0" smtClean="0">
                <a:solidFill>
                  <a:schemeClr val="tx1"/>
                </a:solidFill>
                <a:latin typeface="Cambria Math"/>
                <a:cs typeface="Cambria Math"/>
              </a:rPr>
              <a:t>K</a:t>
            </a:r>
            <a:r>
              <a:rPr lang="en-US" sz="1400" b="1" baseline="-25000" dirty="0" smtClean="0">
                <a:solidFill>
                  <a:schemeClr val="tx1"/>
                </a:solidFill>
                <a:latin typeface="Cambria Math"/>
                <a:cs typeface="Cambria Math"/>
              </a:rPr>
              <a:t>e</a:t>
            </a:r>
          </a:p>
        </p:txBody>
      </p:sp>
      <p:sp>
        <p:nvSpPr>
          <p:cNvPr id="37" name="Rectangular Callout 36"/>
          <p:cNvSpPr/>
          <p:nvPr/>
        </p:nvSpPr>
        <p:spPr bwMode="auto">
          <a:xfrm>
            <a:off x="7145983" y="2138948"/>
            <a:ext cx="1245646" cy="922576"/>
          </a:xfrm>
          <a:prstGeom prst="wedgeRectCallout">
            <a:avLst>
              <a:gd name="adj1" fmla="val 12247"/>
              <a:gd name="adj2" fmla="val 12222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Challenge node to decrypt  </a:t>
            </a:r>
            <a:r>
              <a:rPr lang="en-US" sz="1400" b="1" dirty="0" smtClean="0">
                <a:solidFill>
                  <a:schemeClr val="tx1"/>
                </a:solidFill>
                <a:latin typeface="Cambria Math"/>
                <a:cs typeface="Cambria Math"/>
              </a:rPr>
              <a:t>K</a:t>
            </a:r>
            <a:r>
              <a:rPr lang="en-US" sz="1400" b="1" baseline="-25000" dirty="0" smtClean="0">
                <a:solidFill>
                  <a:schemeClr val="tx1"/>
                </a:solidFill>
                <a:latin typeface="Cambria Math"/>
                <a:cs typeface="Cambria Math"/>
              </a:rPr>
              <a:t>e</a:t>
            </a:r>
            <a:r>
              <a:rPr lang="en-US" sz="1400" b="1" dirty="0" smtClean="0">
                <a:solidFill>
                  <a:schemeClr val="tx1"/>
                </a:solidFill>
                <a:latin typeface="Arial" pitchFamily="-110" charset="0"/>
              </a:rPr>
              <a:t> with EK</a:t>
            </a:r>
          </a:p>
        </p:txBody>
      </p:sp>
      <p:grpSp>
        <p:nvGrpSpPr>
          <p:cNvPr id="38" name="Group 37"/>
          <p:cNvGrpSpPr/>
          <p:nvPr/>
        </p:nvGrpSpPr>
        <p:grpSpPr>
          <a:xfrm>
            <a:off x="10523651" y="5280526"/>
            <a:ext cx="1522990" cy="966361"/>
            <a:chOff x="10162698" y="4462665"/>
            <a:chExt cx="1522990" cy="966361"/>
          </a:xfrm>
        </p:grpSpPr>
        <p:cxnSp>
          <p:nvCxnSpPr>
            <p:cNvPr id="39" name="Straight Arrow Connector 38"/>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4" name="TextBox 43"/>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45" name="TextBox 44"/>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46" name="TextBox 45"/>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47" name="Rectangle 46"/>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24" name="Rounded Rectangle 23"/>
          <p:cNvSpPr/>
          <p:nvPr/>
        </p:nvSpPr>
        <p:spPr bwMode="auto">
          <a:xfrm>
            <a:off x="4981148" y="1485685"/>
            <a:ext cx="2111365" cy="760210"/>
          </a:xfrm>
          <a:prstGeom prst="roundRect">
            <a:avLst/>
          </a:prstGeom>
          <a:solidFill>
            <a:schemeClr val="bg1">
              <a:alpha val="75000"/>
            </a:scheme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6" name="Oval 25"/>
          <p:cNvSpPr/>
          <p:nvPr/>
        </p:nvSpPr>
        <p:spPr bwMode="auto">
          <a:xfrm>
            <a:off x="1016014" y="2872059"/>
            <a:ext cx="1726083" cy="869402"/>
          </a:xfrm>
          <a:prstGeom prst="ellipse">
            <a:avLst/>
          </a:prstGeom>
          <a:solidFill>
            <a:srgbClr val="FFFFFF">
              <a:alpha val="75000"/>
            </a:srgb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aphicFrame>
        <p:nvGraphicFramePr>
          <p:cNvPr id="55" name="Table 54"/>
          <p:cNvGraphicFramePr>
            <a:graphicFrameLocks noGrp="1"/>
          </p:cNvGraphicFramePr>
          <p:nvPr>
            <p:extLst>
              <p:ext uri="{D42A27DB-BD31-4B8C-83A1-F6EECF244321}">
                <p14:modId xmlns:p14="http://schemas.microsoft.com/office/powerpoint/2010/main" val="1350314444"/>
              </p:ext>
            </p:extLst>
          </p:nvPr>
        </p:nvGraphicFramePr>
        <p:xfrm>
          <a:off x="99428" y="1033150"/>
          <a:ext cx="4274670" cy="1280160"/>
        </p:xfrm>
        <a:graphic>
          <a:graphicData uri="http://schemas.openxmlformats.org/drawingml/2006/table">
            <a:tbl>
              <a:tblPr firstRow="1" bandRow="1">
                <a:tableStyleId>{00A15C55-8517-42AA-B614-E9B94910E393}</a:tableStyleId>
              </a:tblPr>
              <a:tblGrid>
                <a:gridCol w="537209"/>
                <a:gridCol w="945475"/>
                <a:gridCol w="2791986"/>
              </a:tblGrid>
              <a:tr h="0">
                <a:tc>
                  <a:txBody>
                    <a:bodyPr/>
                    <a:lstStyle/>
                    <a:p>
                      <a:r>
                        <a:rPr lang="en-US" sz="1200" dirty="0" smtClean="0"/>
                        <a:t>Key</a:t>
                      </a:r>
                      <a:endParaRPr lang="en-US" sz="12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smtClean="0"/>
                        <a:t>Type</a:t>
                      </a:r>
                      <a:endParaRPr lang="en-US" sz="1200" dirty="0"/>
                    </a:p>
                  </a:txBody>
                  <a:tcPr>
                    <a:lnT w="12700" cap="flat" cmpd="sng" algn="ctr">
                      <a:solidFill>
                        <a:scrgbClr r="0" g="0" b="0"/>
                      </a:solidFill>
                      <a:prstDash val="solid"/>
                      <a:round/>
                      <a:headEnd type="none" w="med" len="med"/>
                      <a:tailEnd type="none" w="med" len="med"/>
                    </a:lnT>
                  </a:tcPr>
                </a:tc>
                <a:tc>
                  <a:txBody>
                    <a:bodyPr/>
                    <a:lstStyle/>
                    <a:p>
                      <a:r>
                        <a:rPr lang="en-US" sz="1200" dirty="0" smtClean="0"/>
                        <a:t>Purpose</a:t>
                      </a:r>
                      <a:endParaRPr lang="en-US" sz="12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0">
                <a:tc>
                  <a:txBody>
                    <a:bodyPr/>
                    <a:lstStyle/>
                    <a:p>
                      <a:r>
                        <a:rPr lang="en-US" sz="1600" dirty="0" smtClean="0">
                          <a:latin typeface="Cambria Math"/>
                          <a:cs typeface="Cambria Math"/>
                        </a:rPr>
                        <a:t>EK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RSA 2048</a:t>
                      </a:r>
                      <a:endParaRPr lang="en-US" sz="1200" dirty="0"/>
                    </a:p>
                  </a:txBody>
                  <a:tcPr anchor="ctr"/>
                </a:tc>
                <a:tc>
                  <a:txBody>
                    <a:bodyPr/>
                    <a:lstStyle/>
                    <a:p>
                      <a:r>
                        <a:rPr lang="en-US" sz="1200" dirty="0" smtClean="0"/>
                        <a:t>Permanent</a:t>
                      </a:r>
                      <a:r>
                        <a:rPr lang="en-US" sz="1200" baseline="0" dirty="0" smtClean="0"/>
                        <a:t>, certifies valid TPM</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AIK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RSA 2048</a:t>
                      </a:r>
                      <a:endParaRPr lang="en-US" sz="1200" dirty="0"/>
                    </a:p>
                  </a:txBody>
                  <a:tcPr anchor="ctr"/>
                </a:tc>
                <a:tc>
                  <a:txBody>
                    <a:bodyPr/>
                    <a:lstStyle/>
                    <a:p>
                      <a:r>
                        <a:rPr lang="en-US" sz="1200" dirty="0" smtClean="0"/>
                        <a:t>TPM key to sign quotes</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K</a:t>
                      </a:r>
                      <a:r>
                        <a:rPr lang="en-US" sz="1600" baseline="-25000" dirty="0" smtClean="0">
                          <a:latin typeface="Cambria Math"/>
                          <a:cs typeface="Cambria Math"/>
                        </a:rPr>
                        <a:t>e</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smtClean="0"/>
                        <a:t>AES-256</a:t>
                      </a:r>
                      <a:endParaRPr lang="en-US" sz="1200" dirty="0"/>
                    </a:p>
                  </a:txBody>
                  <a:tcPr anchor="ctr">
                    <a:lnB w="12700" cap="flat" cmpd="sng" algn="ctr">
                      <a:solidFill>
                        <a:scrgbClr r="0" g="0" b="0"/>
                      </a:solidFill>
                      <a:prstDash val="solid"/>
                      <a:round/>
                      <a:headEnd type="none" w="med" len="med"/>
                      <a:tailEnd type="none" w="med" len="med"/>
                    </a:lnB>
                  </a:tcPr>
                </a:tc>
                <a:tc>
                  <a:txBody>
                    <a:bodyPr/>
                    <a:lstStyle/>
                    <a:p>
                      <a:r>
                        <a:rPr lang="en-US" sz="1200" dirty="0" smtClean="0"/>
                        <a:t>Ephemeral</a:t>
                      </a:r>
                      <a:r>
                        <a:rPr lang="en-US" sz="1200" baseline="0" dirty="0" smtClean="0"/>
                        <a:t> challenge key to certify AIK</a:t>
                      </a:r>
                      <a:endParaRPr lang="en-US" sz="1200" dirty="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bl>
          </a:graphicData>
        </a:graphic>
      </p:graphicFrame>
      <p:grpSp>
        <p:nvGrpSpPr>
          <p:cNvPr id="29" name="Group 28"/>
          <p:cNvGrpSpPr/>
          <p:nvPr/>
        </p:nvGrpSpPr>
        <p:grpSpPr>
          <a:xfrm>
            <a:off x="10523651" y="3016005"/>
            <a:ext cx="1400361" cy="581508"/>
            <a:chOff x="10456808" y="1731802"/>
            <a:chExt cx="1400361" cy="581508"/>
          </a:xfrm>
        </p:grpSpPr>
        <p:sp>
          <p:nvSpPr>
            <p:cNvPr id="27" name="Rectangle 26"/>
            <p:cNvSpPr/>
            <p:nvPr/>
          </p:nvSpPr>
          <p:spPr bwMode="auto">
            <a:xfrm>
              <a:off x="10456808" y="1731802"/>
              <a:ext cx="1400361" cy="58150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51" name="TextBox 50"/>
            <p:cNvSpPr txBox="1"/>
            <p:nvPr/>
          </p:nvSpPr>
          <p:spPr>
            <a:xfrm>
              <a:off x="10514012" y="1828800"/>
              <a:ext cx="803413" cy="369332"/>
            </a:xfrm>
            <a:prstGeom prst="rect">
              <a:avLst/>
            </a:prstGeom>
            <a:noFill/>
          </p:spPr>
          <p:txBody>
            <a:bodyPr wrap="none" rtlCol="0">
              <a:spAutoFit/>
            </a:bodyPr>
            <a:lstStyle/>
            <a:p>
              <a:pPr algn="ctr"/>
              <a:r>
                <a:rPr lang="en-US" sz="1800" dirty="0" smtClean="0">
                  <a:latin typeface="Cambria Math"/>
                  <a:cs typeface="Cambria Math"/>
                </a:rPr>
                <a:t>AIK</a:t>
              </a:r>
              <a:r>
                <a:rPr lang="en-US" sz="1800" baseline="-25000" dirty="0" smtClean="0">
                  <a:latin typeface="Cambria Math"/>
                  <a:cs typeface="Cambria Math"/>
                </a:rPr>
                <a:t>pub</a:t>
              </a:r>
              <a:endParaRPr lang="en-US" sz="1800" baseline="-25000" dirty="0">
                <a:latin typeface="Cambria Math"/>
                <a:cs typeface="Cambria Math"/>
              </a:endParaRPr>
            </a:p>
          </p:txBody>
        </p:sp>
        <p:pic>
          <p:nvPicPr>
            <p:cNvPr id="56" name="Picture 55" descr="Green_check.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48277" y="1814122"/>
              <a:ext cx="350919" cy="350919"/>
            </a:xfrm>
            <a:prstGeom prst="rect">
              <a:avLst/>
            </a:prstGeom>
          </p:spPr>
        </p:pic>
      </p:grpSp>
    </p:spTree>
    <p:extLst>
      <p:ext uri="{BB962C8B-B14F-4D97-AF65-F5344CB8AC3E}">
        <p14:creationId xmlns:p14="http://schemas.microsoft.com/office/powerpoint/2010/main" val="140303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23" grpId="0" animBg="1"/>
      <p:bldP spid="22" grpId="0" animBg="1"/>
      <p:bldP spid="25" grpId="0" animBg="1"/>
      <p:bldP spid="36" grpId="0" animBg="1"/>
      <p:bldP spid="3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Keylime Bootstrap Key Derivation Details (Part 1)</a:t>
            </a:r>
            <a:endParaRPr lang="en-US" dirty="0"/>
          </a:p>
        </p:txBody>
      </p:sp>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43" name="Cloud 42"/>
          <p:cNvSpPr/>
          <p:nvPr/>
        </p:nvSpPr>
        <p:spPr bwMode="auto">
          <a:xfrm>
            <a:off x="4425008" y="1323474"/>
            <a:ext cx="7098729" cy="4398210"/>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44" name="Rounded Rectangle 43"/>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45" name="Oval 44"/>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46" name="Rounded Rectangle 45"/>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47" name="Group 46"/>
          <p:cNvGrpSpPr/>
          <p:nvPr/>
        </p:nvGrpSpPr>
        <p:grpSpPr>
          <a:xfrm>
            <a:off x="4981149" y="4309657"/>
            <a:ext cx="2111366" cy="1107766"/>
            <a:chOff x="8594236" y="2018892"/>
            <a:chExt cx="2111366" cy="1107766"/>
          </a:xfrm>
        </p:grpSpPr>
        <p:sp>
          <p:nvSpPr>
            <p:cNvPr id="48" name="Rectangle 47"/>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49" name="Rounded Rectangle 48"/>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55" name="Straight Arrow Connector 54"/>
          <p:cNvCxnSpPr>
            <a:stCxn id="56" idx="3"/>
            <a:endCxn id="44" idx="1"/>
          </p:cNvCxnSpPr>
          <p:nvPr/>
        </p:nvCxnSpPr>
        <p:spPr>
          <a:xfrm flipV="1">
            <a:off x="4068134" y="1865790"/>
            <a:ext cx="913016" cy="1256325"/>
          </a:xfrm>
          <a:prstGeom prst="bentConnector3">
            <a:avLst>
              <a:gd name="adj1" fmla="val 66259"/>
            </a:avLst>
          </a:prstGeom>
          <a:ln>
            <a:solidFill>
              <a:schemeClr val="tx1"/>
            </a:solidFill>
            <a:prstDash val="dash"/>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2375532" y="2798949"/>
            <a:ext cx="1692602" cy="646331"/>
          </a:xfrm>
          <a:prstGeom prst="rect">
            <a:avLst/>
          </a:prstGeom>
          <a:solidFill>
            <a:schemeClr val="bg1">
              <a:lumMod val="95000"/>
            </a:schemeClr>
          </a:solidFill>
          <a:ln>
            <a:solidFill>
              <a:schemeClr val="bg2"/>
            </a:solidFill>
          </a:ln>
          <a:effectLst/>
        </p:spPr>
        <p:txBody>
          <a:bodyPr wrap="square" rtlCol="0">
            <a:spAutoFit/>
          </a:bodyPr>
          <a:lstStyle/>
          <a:p>
            <a:pPr algn="ctr"/>
            <a:r>
              <a:rPr lang="en-US" sz="1800" dirty="0" smtClean="0">
                <a:latin typeface="Cambria Math"/>
                <a:cs typeface="Cambria Math"/>
              </a:rPr>
              <a:t>ID, V, IP, port, whitelist</a:t>
            </a:r>
            <a:endParaRPr lang="en-US" sz="1800" dirty="0">
              <a:latin typeface="Cambria Math"/>
              <a:cs typeface="Cambria Math"/>
            </a:endParaRPr>
          </a:p>
        </p:txBody>
      </p:sp>
      <p:cxnSp>
        <p:nvCxnSpPr>
          <p:cNvPr id="73" name="Straight Arrow Connector 72"/>
          <p:cNvCxnSpPr/>
          <p:nvPr/>
        </p:nvCxnSpPr>
        <p:spPr>
          <a:xfrm>
            <a:off x="5106797" y="2245895"/>
            <a:ext cx="0" cy="20637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48" idx="0"/>
          </p:cNvCxnSpPr>
          <p:nvPr/>
        </p:nvCxnSpPr>
        <p:spPr>
          <a:xfrm flipV="1">
            <a:off x="6036832" y="2245895"/>
            <a:ext cx="0" cy="20637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a:off x="6991781" y="2245895"/>
            <a:ext cx="0" cy="20637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44" idx="3"/>
            <a:endCxn id="46" idx="0"/>
          </p:cNvCxnSpPr>
          <p:nvPr/>
        </p:nvCxnSpPr>
        <p:spPr>
          <a:xfrm>
            <a:off x="7092516" y="1865790"/>
            <a:ext cx="2784165" cy="1006268"/>
          </a:xfrm>
          <a:prstGeom prst="straightConnector1">
            <a:avLst/>
          </a:prstGeom>
          <a:ln>
            <a:solidFill>
              <a:schemeClr val="tx1"/>
            </a:solidFill>
            <a:prstDash val="dashDot"/>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4855231" y="2666738"/>
            <a:ext cx="788742" cy="369332"/>
          </a:xfrm>
          <a:prstGeom prst="rect">
            <a:avLst/>
          </a:prstGeom>
          <a:solidFill>
            <a:srgbClr val="F2F2F2"/>
          </a:solidFill>
          <a:ln>
            <a:solidFill>
              <a:srgbClr val="919191"/>
            </a:solidFill>
          </a:ln>
          <a:effectLst/>
        </p:spPr>
        <p:txBody>
          <a:bodyPr wrap="square" lIns="0" rIns="0" rtlCol="0">
            <a:spAutoFit/>
          </a:bodyPr>
          <a:lstStyle/>
          <a:p>
            <a:pPr algn="ctr"/>
            <a:r>
              <a:rPr lang="en-US" sz="1800" dirty="0" smtClean="0">
                <a:latin typeface="Cambria Math"/>
                <a:cs typeface="Cambria Math"/>
              </a:rPr>
              <a:t>nonce</a:t>
            </a:r>
            <a:endParaRPr lang="en-US" sz="1800" dirty="0">
              <a:latin typeface="Cambria Math"/>
              <a:cs typeface="Cambria Math"/>
            </a:endParaRPr>
          </a:p>
        </p:txBody>
      </p:sp>
      <p:sp>
        <p:nvSpPr>
          <p:cNvPr id="78" name="TextBox 77"/>
          <p:cNvSpPr txBox="1"/>
          <p:nvPr/>
        </p:nvSpPr>
        <p:spPr>
          <a:xfrm>
            <a:off x="5199521" y="3306780"/>
            <a:ext cx="1685308" cy="646331"/>
          </a:xfrm>
          <a:prstGeom prst="rect">
            <a:avLst/>
          </a:prstGeom>
          <a:solidFill>
            <a:srgbClr val="F2F2F2"/>
          </a:solidFill>
          <a:ln>
            <a:solidFill>
              <a:srgbClr val="919191"/>
            </a:solidFill>
          </a:ln>
          <a:effectLst/>
        </p:spPr>
        <p:txBody>
          <a:bodyPr wrap="square" lIns="0" rIns="0" rtlCol="0">
            <a:spAutoFit/>
          </a:bodyPr>
          <a:lstStyle/>
          <a:p>
            <a:pPr algn="ctr"/>
            <a:r>
              <a:rPr lang="en-US" sz="1800" dirty="0" smtClean="0">
                <a:latin typeface="Cambria Math"/>
                <a:cs typeface="Cambria Math"/>
              </a:rPr>
              <a:t>Quote</a:t>
            </a:r>
            <a:r>
              <a:rPr lang="en-US" sz="1800" baseline="-25000" dirty="0" smtClean="0">
                <a:latin typeface="Cambria Math"/>
                <a:cs typeface="Cambria Math"/>
              </a:rPr>
              <a:t>AIK</a:t>
            </a:r>
            <a:r>
              <a:rPr lang="en-US" sz="1800" dirty="0" smtClean="0">
                <a:latin typeface="Cambria Math"/>
                <a:cs typeface="Cambria Math"/>
              </a:rPr>
              <a:t>(PCRs)</a:t>
            </a:r>
            <a:r>
              <a:rPr lang="en-US" sz="1800" baseline="-25000" dirty="0" smtClean="0">
                <a:latin typeface="Cambria Math"/>
                <a:cs typeface="Cambria Math"/>
              </a:rPr>
              <a:t>,</a:t>
            </a:r>
            <a:r>
              <a:rPr lang="en-US" sz="1800" dirty="0" smtClean="0">
                <a:latin typeface="Cambria Math"/>
                <a:cs typeface="Cambria Math"/>
              </a:rPr>
              <a:t>NK</a:t>
            </a:r>
            <a:r>
              <a:rPr lang="en-US" sz="1800" baseline="-25000" dirty="0" smtClean="0">
                <a:latin typeface="Cambria Math"/>
                <a:cs typeface="Cambria Math"/>
              </a:rPr>
              <a:t>pub</a:t>
            </a:r>
            <a:endParaRPr lang="en-US" sz="1800" baseline="-25000" dirty="0">
              <a:latin typeface="Cambria Math"/>
              <a:cs typeface="Cambria Math"/>
            </a:endParaRPr>
          </a:p>
        </p:txBody>
      </p:sp>
      <p:sp>
        <p:nvSpPr>
          <p:cNvPr id="79" name="TextBox 78"/>
          <p:cNvSpPr txBox="1"/>
          <p:nvPr/>
        </p:nvSpPr>
        <p:spPr>
          <a:xfrm>
            <a:off x="7754717" y="2153269"/>
            <a:ext cx="1198958"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Valid AIK?</a:t>
            </a:r>
            <a:endParaRPr lang="en-US" sz="1800" dirty="0">
              <a:latin typeface="Cambria Math"/>
              <a:cs typeface="Cambria Math"/>
            </a:endParaRPr>
          </a:p>
        </p:txBody>
      </p:sp>
      <p:sp>
        <p:nvSpPr>
          <p:cNvPr id="80" name="TextBox 79"/>
          <p:cNvSpPr txBox="1"/>
          <p:nvPr/>
        </p:nvSpPr>
        <p:spPr>
          <a:xfrm>
            <a:off x="6609800" y="2614283"/>
            <a:ext cx="1100445" cy="369332"/>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Enc</a:t>
            </a:r>
            <a:r>
              <a:rPr lang="en-US" sz="1800" baseline="-25000" dirty="0" smtClean="0">
                <a:latin typeface="Cambria Math"/>
                <a:cs typeface="Cambria Math"/>
              </a:rPr>
              <a:t>NK</a:t>
            </a:r>
            <a:r>
              <a:rPr lang="en-US" sz="1800" dirty="0" smtClean="0">
                <a:latin typeface="Cambria Math"/>
                <a:cs typeface="Cambria Math"/>
              </a:rPr>
              <a:t>(V)</a:t>
            </a:r>
            <a:endParaRPr lang="en-US" sz="1800" dirty="0">
              <a:latin typeface="Cambria Math"/>
              <a:cs typeface="Cambria Math"/>
            </a:endParaRPr>
          </a:p>
        </p:txBody>
      </p:sp>
      <p:graphicFrame>
        <p:nvGraphicFramePr>
          <p:cNvPr id="42" name="Table 41"/>
          <p:cNvGraphicFramePr>
            <a:graphicFrameLocks noGrp="1"/>
          </p:cNvGraphicFramePr>
          <p:nvPr>
            <p:extLst>
              <p:ext uri="{D42A27DB-BD31-4B8C-83A1-F6EECF244321}">
                <p14:modId xmlns:p14="http://schemas.microsoft.com/office/powerpoint/2010/main" val="351720962"/>
              </p:ext>
            </p:extLst>
          </p:nvPr>
        </p:nvGraphicFramePr>
        <p:xfrm>
          <a:off x="99428" y="1033150"/>
          <a:ext cx="4274670" cy="1615440"/>
        </p:xfrm>
        <a:graphic>
          <a:graphicData uri="http://schemas.openxmlformats.org/drawingml/2006/table">
            <a:tbl>
              <a:tblPr firstRow="1" bandRow="1">
                <a:tableStyleId>{00A15C55-8517-42AA-B614-E9B94910E393}</a:tableStyleId>
              </a:tblPr>
              <a:tblGrid>
                <a:gridCol w="537209"/>
                <a:gridCol w="945475"/>
                <a:gridCol w="2791986"/>
              </a:tblGrid>
              <a:tr h="0">
                <a:tc>
                  <a:txBody>
                    <a:bodyPr/>
                    <a:lstStyle/>
                    <a:p>
                      <a:r>
                        <a:rPr lang="en-US" sz="1200" dirty="0" smtClean="0"/>
                        <a:t>Key</a:t>
                      </a:r>
                      <a:endParaRPr lang="en-US" sz="12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smtClean="0"/>
                        <a:t>Type</a:t>
                      </a:r>
                      <a:endParaRPr lang="en-US" sz="1200" dirty="0"/>
                    </a:p>
                  </a:txBody>
                  <a:tcPr>
                    <a:lnT w="12700" cap="flat" cmpd="sng" algn="ctr">
                      <a:solidFill>
                        <a:scrgbClr r="0" g="0" b="0"/>
                      </a:solidFill>
                      <a:prstDash val="solid"/>
                      <a:round/>
                      <a:headEnd type="none" w="med" len="med"/>
                      <a:tailEnd type="none" w="med" len="med"/>
                    </a:lnT>
                  </a:tcPr>
                </a:tc>
                <a:tc>
                  <a:txBody>
                    <a:bodyPr/>
                    <a:lstStyle/>
                    <a:p>
                      <a:r>
                        <a:rPr lang="en-US" sz="1200" dirty="0" smtClean="0"/>
                        <a:t>Purpose</a:t>
                      </a:r>
                      <a:endParaRPr lang="en-US" sz="12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0">
                <a:tc>
                  <a:txBody>
                    <a:bodyPr/>
                    <a:lstStyle/>
                    <a:p>
                      <a:r>
                        <a:rPr lang="en-US" sz="1600" dirty="0" smtClean="0">
                          <a:latin typeface="Cambria Math"/>
                          <a:cs typeface="Cambria Math"/>
                        </a:rPr>
                        <a:t>AIK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RSA 2048</a:t>
                      </a:r>
                      <a:endParaRPr lang="en-US" sz="1200" dirty="0"/>
                    </a:p>
                  </a:txBody>
                  <a:tcPr anchor="ctr"/>
                </a:tc>
                <a:tc>
                  <a:txBody>
                    <a:bodyPr/>
                    <a:lstStyle/>
                    <a:p>
                      <a:r>
                        <a:rPr lang="en-US" sz="1200" dirty="0" smtClean="0"/>
                        <a:t>TPM key to sign quotes</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K</a:t>
                      </a:r>
                      <a:r>
                        <a:rPr lang="en-US" sz="1600" baseline="-25000" dirty="0" smtClean="0">
                          <a:latin typeface="Cambria Math"/>
                          <a:cs typeface="Cambria Math"/>
                        </a:rPr>
                        <a:t>b</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AES-256</a:t>
                      </a:r>
                      <a:endParaRPr lang="en-US" sz="1200" dirty="0"/>
                    </a:p>
                  </a:txBody>
                  <a:tcPr anchor="ctr"/>
                </a:tc>
                <a:tc>
                  <a:txBody>
                    <a:bodyPr/>
                    <a:lstStyle/>
                    <a:p>
                      <a:r>
                        <a:rPr lang="en-US" sz="1200" dirty="0" smtClean="0"/>
                        <a:t>Bootstrap</a:t>
                      </a:r>
                      <a:r>
                        <a:rPr lang="en-US" sz="1200" baseline="0" dirty="0" smtClean="0"/>
                        <a:t> key to deliver to node</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U,V</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256bit</a:t>
                      </a:r>
                      <a:r>
                        <a:rPr lang="en-US" sz="1200" baseline="0" dirty="0" smtClean="0"/>
                        <a:t> rand</a:t>
                      </a:r>
                      <a:endParaRPr lang="en-US" sz="1200" dirty="0"/>
                    </a:p>
                  </a:txBody>
                  <a:tcPr anchor="ctr"/>
                </a:tc>
                <a:tc>
                  <a:txBody>
                    <a:bodyPr/>
                    <a:lstStyle/>
                    <a:p>
                      <a:r>
                        <a:rPr lang="en-US" sz="1200" dirty="0" smtClean="0"/>
                        <a:t>Trivial secret shares of </a:t>
                      </a:r>
                      <a:r>
                        <a:rPr lang="en-US" sz="1200" dirty="0" smtClean="0">
                          <a:latin typeface="Cambria Math"/>
                          <a:cs typeface="Cambria Math"/>
                        </a:rPr>
                        <a:t>K</a:t>
                      </a:r>
                      <a:r>
                        <a:rPr lang="en-US" sz="1200" baseline="-25000" dirty="0" smtClean="0">
                          <a:latin typeface="Cambria Math"/>
                          <a:cs typeface="Cambria Math"/>
                        </a:rPr>
                        <a:t>b</a:t>
                      </a:r>
                      <a:endParaRPr lang="en-US" sz="1200" baseline="-25000" dirty="0">
                        <a:latin typeface="Cambria Math"/>
                        <a:cs typeface="Cambria Math"/>
                      </a:endParaRPr>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NK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smtClean="0"/>
                        <a:t>RSA-2048</a:t>
                      </a:r>
                      <a:endParaRPr lang="en-US" sz="1200" dirty="0"/>
                    </a:p>
                  </a:txBody>
                  <a:tcPr anchor="ctr">
                    <a:lnB w="12700" cap="flat" cmpd="sng" algn="ctr">
                      <a:solidFill>
                        <a:scrgbClr r="0" g="0" b="0"/>
                      </a:solidFill>
                      <a:prstDash val="solid"/>
                      <a:round/>
                      <a:headEnd type="none" w="med" len="med"/>
                      <a:tailEnd type="none" w="med" len="med"/>
                    </a:lnB>
                  </a:tcPr>
                </a:tc>
                <a:tc>
                  <a:txBody>
                    <a:bodyPr/>
                    <a:lstStyle/>
                    <a:p>
                      <a:r>
                        <a:rPr lang="en-US" sz="1200" dirty="0" smtClean="0"/>
                        <a:t>Protects secret shares U,V in transit.</a:t>
                      </a:r>
                      <a:endParaRPr lang="en-US" sz="1200" dirty="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bl>
          </a:graphicData>
        </a:graphic>
      </p:graphicFrame>
      <p:sp>
        <p:nvSpPr>
          <p:cNvPr id="50" name="Rectangular Callout 49"/>
          <p:cNvSpPr/>
          <p:nvPr/>
        </p:nvSpPr>
        <p:spPr bwMode="auto">
          <a:xfrm>
            <a:off x="1684772" y="3907646"/>
            <a:ext cx="1381520" cy="1165290"/>
          </a:xfrm>
          <a:prstGeom prst="wedgeRectCallout">
            <a:avLst>
              <a:gd name="adj1" fmla="val 37956"/>
              <a:gd name="adj2" fmla="val -9260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Notify verifier of new node.  Delegate key share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51" name="Picture 50"/>
          <p:cNvPicPr>
            <a:picLocks noChangeAspect="1"/>
          </p:cNvPicPr>
          <p:nvPr/>
        </p:nvPicPr>
        <p:blipFill rotWithShape="1">
          <a:blip r:embed="rId3" cstate="print"/>
          <a:srcRect t="50430"/>
          <a:stretch/>
        </p:blipFill>
        <p:spPr>
          <a:xfrm>
            <a:off x="2127657" y="4858119"/>
            <a:ext cx="457200" cy="94431"/>
          </a:xfrm>
          <a:prstGeom prst="rect">
            <a:avLst/>
          </a:prstGeom>
        </p:spPr>
      </p:pic>
      <p:grpSp>
        <p:nvGrpSpPr>
          <p:cNvPr id="3" name="Group 2"/>
          <p:cNvGrpSpPr/>
          <p:nvPr/>
        </p:nvGrpSpPr>
        <p:grpSpPr>
          <a:xfrm>
            <a:off x="188611" y="3175815"/>
            <a:ext cx="1077369" cy="1356498"/>
            <a:chOff x="188611" y="3175815"/>
            <a:chExt cx="1077369" cy="1356498"/>
          </a:xfrm>
        </p:grpSpPr>
        <p:graphicFrame>
          <p:nvGraphicFramePr>
            <p:cNvPr id="69" name="Object 68"/>
            <p:cNvGraphicFramePr>
              <a:graphicFrameLocks noChangeAspect="1"/>
            </p:cNvGraphicFramePr>
            <p:nvPr>
              <p:extLst>
                <p:ext uri="{D42A27DB-BD31-4B8C-83A1-F6EECF244321}">
                  <p14:modId xmlns:p14="http://schemas.microsoft.com/office/powerpoint/2010/main" val="1510784851"/>
                </p:ext>
              </p:extLst>
            </p:nvPr>
          </p:nvGraphicFramePr>
          <p:xfrm>
            <a:off x="212725" y="3890963"/>
            <a:ext cx="342900" cy="641350"/>
          </p:xfrm>
          <a:graphic>
            <a:graphicData uri="http://schemas.openxmlformats.org/presentationml/2006/ole">
              <mc:AlternateContent xmlns:mc="http://schemas.openxmlformats.org/markup-compatibility/2006">
                <mc:Choice xmlns:v="urn:schemas-microsoft-com:vml" Requires="v">
                  <p:oleObj spid="_x0000_s11539" name="Equation" r:id="rId4" imgW="114300" imgH="215900" progId="Equation.3">
                    <p:embed/>
                  </p:oleObj>
                </mc:Choice>
                <mc:Fallback>
                  <p:oleObj name="Equation" r:id="rId4" imgW="114300" imgH="215900" progId="Equation.3">
                    <p:embed/>
                    <p:pic>
                      <p:nvPicPr>
                        <p:cNvPr id="0" name=""/>
                        <p:cNvPicPr/>
                        <p:nvPr/>
                      </p:nvPicPr>
                      <p:blipFill>
                        <a:blip r:embed="rId5"/>
                        <a:stretch>
                          <a:fillRect/>
                        </a:stretch>
                      </p:blipFill>
                      <p:spPr>
                        <a:xfrm>
                          <a:off x="212725" y="3890963"/>
                          <a:ext cx="342900" cy="641350"/>
                        </a:xfrm>
                        <a:prstGeom prst="rect">
                          <a:avLst/>
                        </a:prstGeom>
                        <a:solidFill>
                          <a:srgbClr val="FFFFFF"/>
                        </a:solidFill>
                        <a:ln>
                          <a:noFill/>
                        </a:ln>
                      </p:spPr>
                    </p:pic>
                  </p:oleObj>
                </mc:Fallback>
              </mc:AlternateContent>
            </a:graphicData>
          </a:graphic>
        </p:graphicFrame>
        <p:graphicFrame>
          <p:nvGraphicFramePr>
            <p:cNvPr id="68" name="Object 67"/>
            <p:cNvGraphicFramePr>
              <a:graphicFrameLocks noChangeAspect="1"/>
            </p:cNvGraphicFramePr>
            <p:nvPr>
              <p:extLst>
                <p:ext uri="{D42A27DB-BD31-4B8C-83A1-F6EECF244321}">
                  <p14:modId xmlns:p14="http://schemas.microsoft.com/office/powerpoint/2010/main" val="1293605689"/>
                </p:ext>
              </p:extLst>
            </p:nvPr>
          </p:nvGraphicFramePr>
          <p:xfrm>
            <a:off x="860425" y="3884613"/>
            <a:ext cx="342900" cy="641350"/>
          </p:xfrm>
          <a:graphic>
            <a:graphicData uri="http://schemas.openxmlformats.org/presentationml/2006/ole">
              <mc:AlternateContent xmlns:mc="http://schemas.openxmlformats.org/markup-compatibility/2006">
                <mc:Choice xmlns:v="urn:schemas-microsoft-com:vml" Requires="v">
                  <p:oleObj spid="_x0000_s11540" name="Equation" r:id="rId6" imgW="114300" imgH="215900" progId="Equation.3">
                    <p:embed/>
                  </p:oleObj>
                </mc:Choice>
                <mc:Fallback>
                  <p:oleObj name="Equation" r:id="rId6" imgW="114300" imgH="215900" progId="Equation.3">
                    <p:embed/>
                    <p:pic>
                      <p:nvPicPr>
                        <p:cNvPr id="0" name=""/>
                        <p:cNvPicPr/>
                        <p:nvPr/>
                      </p:nvPicPr>
                      <p:blipFill>
                        <a:blip r:embed="rId7"/>
                        <a:stretch>
                          <a:fillRect/>
                        </a:stretch>
                      </p:blipFill>
                      <p:spPr>
                        <a:xfrm>
                          <a:off x="860425" y="3884613"/>
                          <a:ext cx="342900" cy="641350"/>
                        </a:xfrm>
                        <a:prstGeom prst="rect">
                          <a:avLst/>
                        </a:prstGeom>
                        <a:solidFill>
                          <a:srgbClr val="FFFFFF"/>
                        </a:solidFill>
                        <a:ln>
                          <a:noFill/>
                        </a:ln>
                      </p:spPr>
                    </p:pic>
                  </p:oleObj>
                </mc:Fallback>
              </mc:AlternateContent>
            </a:graphicData>
          </a:graphic>
        </p:graphicFrame>
        <p:graphicFrame>
          <p:nvGraphicFramePr>
            <p:cNvPr id="53" name="Object 52"/>
            <p:cNvGraphicFramePr>
              <a:graphicFrameLocks noChangeAspect="1"/>
            </p:cNvGraphicFramePr>
            <p:nvPr>
              <p:extLst>
                <p:ext uri="{D42A27DB-BD31-4B8C-83A1-F6EECF244321}">
                  <p14:modId xmlns:p14="http://schemas.microsoft.com/office/powerpoint/2010/main" val="2731583731"/>
                </p:ext>
              </p:extLst>
            </p:nvPr>
          </p:nvGraphicFramePr>
          <p:xfrm>
            <a:off x="471186" y="3175815"/>
            <a:ext cx="455613" cy="679450"/>
          </p:xfrm>
          <a:graphic>
            <a:graphicData uri="http://schemas.openxmlformats.org/presentationml/2006/ole">
              <mc:AlternateContent xmlns:mc="http://schemas.openxmlformats.org/markup-compatibility/2006">
                <mc:Choice xmlns:v="urn:schemas-microsoft-com:vml" Requires="v">
                  <p:oleObj spid="_x0000_s11541" name="Equation" r:id="rId8" imgW="152400" imgH="228600" progId="Equation.3">
                    <p:embed/>
                  </p:oleObj>
                </mc:Choice>
                <mc:Fallback>
                  <p:oleObj name="Equation" r:id="rId8" imgW="152400" imgH="228600" progId="Equation.3">
                    <p:embed/>
                    <p:pic>
                      <p:nvPicPr>
                        <p:cNvPr id="0" name=""/>
                        <p:cNvPicPr/>
                        <p:nvPr/>
                      </p:nvPicPr>
                      <p:blipFill>
                        <a:blip r:embed="rId9"/>
                        <a:stretch>
                          <a:fillRect/>
                        </a:stretch>
                      </p:blipFill>
                      <p:spPr>
                        <a:xfrm>
                          <a:off x="471186" y="3175815"/>
                          <a:ext cx="455613" cy="679450"/>
                        </a:xfrm>
                        <a:prstGeom prst="rect">
                          <a:avLst/>
                        </a:prstGeom>
                        <a:solidFill>
                          <a:srgbClr val="FFFFFF"/>
                        </a:solidFill>
                        <a:ln>
                          <a:noFill/>
                        </a:ln>
                      </p:spPr>
                    </p:pic>
                  </p:oleObj>
                </mc:Fallback>
              </mc:AlternateContent>
            </a:graphicData>
          </a:graphic>
        </p:graphicFrame>
        <p:pic>
          <p:nvPicPr>
            <p:cNvPr id="57" name="Picture 56"/>
            <p:cNvPicPr>
              <a:picLocks noChangeAspect="1"/>
            </p:cNvPicPr>
            <p:nvPr/>
          </p:nvPicPr>
          <p:blipFill>
            <a:blip r:embed="rId3" cstate="print"/>
            <a:stretch>
              <a:fillRect/>
            </a:stretch>
          </p:blipFill>
          <p:spPr>
            <a:xfrm>
              <a:off x="512930" y="3216849"/>
              <a:ext cx="457200" cy="190500"/>
            </a:xfrm>
            <a:prstGeom prst="rect">
              <a:avLst/>
            </a:prstGeom>
          </p:spPr>
        </p:pic>
        <p:pic>
          <p:nvPicPr>
            <p:cNvPr id="61" name="Picture 60"/>
            <p:cNvPicPr>
              <a:picLocks noChangeAspect="1"/>
            </p:cNvPicPr>
            <p:nvPr/>
          </p:nvPicPr>
          <p:blipFill rotWithShape="1">
            <a:blip r:embed="rId3" cstate="print"/>
            <a:srcRect t="50430"/>
            <a:stretch/>
          </p:blipFill>
          <p:spPr>
            <a:xfrm>
              <a:off x="188611" y="4110844"/>
              <a:ext cx="457200" cy="94431"/>
            </a:xfrm>
            <a:prstGeom prst="rect">
              <a:avLst/>
            </a:prstGeom>
          </p:spPr>
        </p:pic>
        <p:pic>
          <p:nvPicPr>
            <p:cNvPr id="64" name="Picture 63"/>
            <p:cNvPicPr>
              <a:picLocks noChangeAspect="1"/>
            </p:cNvPicPr>
            <p:nvPr/>
          </p:nvPicPr>
          <p:blipFill rotWithShape="1">
            <a:blip r:embed="rId3" cstate="print"/>
            <a:srcRect b="50699"/>
            <a:stretch/>
          </p:blipFill>
          <p:spPr>
            <a:xfrm>
              <a:off x="808780" y="4064142"/>
              <a:ext cx="457200" cy="93918"/>
            </a:xfrm>
            <a:prstGeom prst="rect">
              <a:avLst/>
            </a:prstGeom>
          </p:spPr>
        </p:pic>
        <p:sp>
          <p:nvSpPr>
            <p:cNvPr id="66" name="Right Arrow 65"/>
            <p:cNvSpPr/>
            <p:nvPr/>
          </p:nvSpPr>
          <p:spPr bwMode="auto">
            <a:xfrm rot="2700000">
              <a:off x="785206"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67" name="Right Arrow 66"/>
            <p:cNvSpPr/>
            <p:nvPr/>
          </p:nvSpPr>
          <p:spPr bwMode="auto">
            <a:xfrm rot="8100000">
              <a:off x="297844"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sp>
        <p:nvSpPr>
          <p:cNvPr id="70" name="Rectangular Callout 69"/>
          <p:cNvSpPr/>
          <p:nvPr/>
        </p:nvSpPr>
        <p:spPr bwMode="auto">
          <a:xfrm>
            <a:off x="3510730" y="3645679"/>
            <a:ext cx="1162739" cy="1216386"/>
          </a:xfrm>
          <a:prstGeom prst="wedgeRectCallout">
            <a:avLst>
              <a:gd name="adj1" fmla="val 76683"/>
              <a:gd name="adj2" fmla="val -99322"/>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Random number ensures quote is fresh</a:t>
            </a:r>
            <a:endParaRPr kumimoji="0" lang="en-US" sz="1400" b="1" i="0" u="none" strike="noStrike" cap="none" normalizeH="0" baseline="0" dirty="0" smtClean="0">
              <a:ln>
                <a:noFill/>
              </a:ln>
              <a:solidFill>
                <a:schemeClr val="tx1"/>
              </a:solidFill>
              <a:effectLst/>
              <a:latin typeface="Arial" pitchFamily="-110" charset="0"/>
            </a:endParaRPr>
          </a:p>
        </p:txBody>
      </p:sp>
      <p:sp>
        <p:nvSpPr>
          <p:cNvPr id="71" name="Rectangular Callout 70"/>
          <p:cNvSpPr/>
          <p:nvPr/>
        </p:nvSpPr>
        <p:spPr bwMode="auto">
          <a:xfrm>
            <a:off x="4828501" y="4595654"/>
            <a:ext cx="1707892" cy="954563"/>
          </a:xfrm>
          <a:prstGeom prst="wedgeRectCallout">
            <a:avLst>
              <a:gd name="adj1" fmla="val -5508"/>
              <a:gd name="adj2" fmla="val -122759"/>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Quote proves system integrity.  Provide transport key for V</a:t>
            </a:r>
            <a:endParaRPr kumimoji="0" lang="en-US" sz="1400" b="1" i="0" u="none" strike="noStrike" cap="none" normalizeH="0" baseline="0" dirty="0" smtClean="0">
              <a:ln>
                <a:noFill/>
              </a:ln>
              <a:solidFill>
                <a:schemeClr val="tx1"/>
              </a:solidFill>
              <a:effectLst/>
              <a:latin typeface="Arial" pitchFamily="-110" charset="0"/>
            </a:endParaRPr>
          </a:p>
        </p:txBody>
      </p:sp>
      <p:sp>
        <p:nvSpPr>
          <p:cNvPr id="72" name="Rectangular Callout 71"/>
          <p:cNvSpPr/>
          <p:nvPr/>
        </p:nvSpPr>
        <p:spPr bwMode="auto">
          <a:xfrm>
            <a:off x="9022735" y="1033150"/>
            <a:ext cx="1500916" cy="954563"/>
          </a:xfrm>
          <a:prstGeom prst="wedgeRectCallout">
            <a:avLst>
              <a:gd name="adj1" fmla="val -53257"/>
              <a:gd name="adj2" fmla="val 8031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1400" b="1" dirty="0">
                <a:solidFill>
                  <a:schemeClr val="tx1"/>
                </a:solidFill>
                <a:latin typeface="Arial" pitchFamily="-110" charset="0"/>
              </a:rPr>
              <a:t>Check validity of AIK that signed the quote</a:t>
            </a:r>
          </a:p>
        </p:txBody>
      </p:sp>
      <p:sp>
        <p:nvSpPr>
          <p:cNvPr id="81" name="Rectangular Callout 80"/>
          <p:cNvSpPr/>
          <p:nvPr/>
        </p:nvSpPr>
        <p:spPr bwMode="auto">
          <a:xfrm>
            <a:off x="7311918" y="3411338"/>
            <a:ext cx="1508067" cy="1176492"/>
          </a:xfrm>
          <a:prstGeom prst="wedgeRectCallout">
            <a:avLst>
              <a:gd name="adj1" fmla="val -48261"/>
              <a:gd name="adj2" fmla="val -8634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Send key share if integrity and TPM identity good</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82" name="Picture 81"/>
          <p:cNvPicPr>
            <a:picLocks noChangeAspect="1"/>
          </p:cNvPicPr>
          <p:nvPr/>
        </p:nvPicPr>
        <p:blipFill rotWithShape="1">
          <a:blip r:embed="rId3" cstate="print"/>
          <a:srcRect t="50430"/>
          <a:stretch/>
        </p:blipFill>
        <p:spPr>
          <a:xfrm>
            <a:off x="7888403" y="4421176"/>
            <a:ext cx="457200" cy="94431"/>
          </a:xfrm>
          <a:prstGeom prst="rect">
            <a:avLst/>
          </a:prstGeom>
        </p:spPr>
      </p:pic>
      <p:sp>
        <p:nvSpPr>
          <p:cNvPr id="83" name="TextBox 82"/>
          <p:cNvSpPr txBox="1"/>
          <p:nvPr/>
        </p:nvSpPr>
        <p:spPr>
          <a:xfrm>
            <a:off x="1155903" y="6343682"/>
            <a:ext cx="2857095" cy="400110"/>
          </a:xfrm>
          <a:prstGeom prst="rect">
            <a:avLst/>
          </a:prstGeom>
          <a:noFill/>
        </p:spPr>
        <p:txBody>
          <a:bodyPr wrap="square" rtlCol="0">
            <a:spAutoFit/>
          </a:bodyPr>
          <a:lstStyle/>
          <a:p>
            <a:r>
              <a:rPr lang="en-US" sz="1000" dirty="0" smtClean="0"/>
              <a:t>PCR – Platform Configuration Register, where TPM stores integrity measurements</a:t>
            </a:r>
            <a:endParaRPr lang="en-US" sz="1000" dirty="0"/>
          </a:p>
        </p:txBody>
      </p:sp>
      <p:sp>
        <p:nvSpPr>
          <p:cNvPr id="84" name="Rectangle 83"/>
          <p:cNvSpPr/>
          <p:nvPr/>
        </p:nvSpPr>
        <p:spPr bwMode="auto">
          <a:xfrm>
            <a:off x="788616" y="3763684"/>
            <a:ext cx="493239" cy="719026"/>
          </a:xfrm>
          <a:prstGeom prst="rect">
            <a:avLst/>
          </a:prstGeom>
          <a:solidFill>
            <a:schemeClr val="bg1">
              <a:alpha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24425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7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8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7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7" grpId="0" animBg="1"/>
      <p:bldP spid="78" grpId="0" animBg="1"/>
      <p:bldP spid="79" grpId="0" animBg="1"/>
      <p:bldP spid="80" grpId="0" animBg="1"/>
      <p:bldP spid="50" grpId="0" animBg="1"/>
      <p:bldP spid="70" grpId="0" animBg="1"/>
      <p:bldP spid="71" grpId="0" animBg="1"/>
      <p:bldP spid="72" grpId="0" animBg="1"/>
      <p:bldP spid="81" grpId="0" animBg="1"/>
      <p:bldP spid="8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Keylime Bootstrap Key Derivation Details (Part 2)</a:t>
            </a:r>
            <a:endParaRPr lang="en-US" dirty="0"/>
          </a:p>
        </p:txBody>
      </p:sp>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43" name="Cloud 42"/>
          <p:cNvSpPr/>
          <p:nvPr/>
        </p:nvSpPr>
        <p:spPr bwMode="auto">
          <a:xfrm>
            <a:off x="4425008" y="1323474"/>
            <a:ext cx="7098729" cy="4398210"/>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44" name="Rounded Rectangle 43"/>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45" name="Oval 44"/>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46" name="Rounded Rectangle 45"/>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47" name="Group 46"/>
          <p:cNvGrpSpPr/>
          <p:nvPr/>
        </p:nvGrpSpPr>
        <p:grpSpPr>
          <a:xfrm>
            <a:off x="4981149" y="4309657"/>
            <a:ext cx="2111366" cy="1107766"/>
            <a:chOff x="8594236" y="2018892"/>
            <a:chExt cx="2111366" cy="1107766"/>
          </a:xfrm>
        </p:grpSpPr>
        <p:sp>
          <p:nvSpPr>
            <p:cNvPr id="48" name="Rectangle 47"/>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49" name="Rounded Rectangle 48"/>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60" name="Straight Arrow Connector 59"/>
          <p:cNvCxnSpPr>
            <a:endCxn id="45" idx="5"/>
          </p:cNvCxnSpPr>
          <p:nvPr/>
        </p:nvCxnSpPr>
        <p:spPr>
          <a:xfrm flipH="1" flipV="1">
            <a:off x="2489318" y="3614139"/>
            <a:ext cx="2491832" cy="89102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5" name="Elbow Connector 94"/>
          <p:cNvCxnSpPr>
            <a:stCxn id="45" idx="3"/>
            <a:endCxn id="46" idx="2"/>
          </p:cNvCxnSpPr>
          <p:nvPr/>
        </p:nvCxnSpPr>
        <p:spPr bwMode="auto">
          <a:xfrm rot="16200000" flipH="1">
            <a:off x="5509077" y="-626145"/>
            <a:ext cx="127321" cy="8607888"/>
          </a:xfrm>
          <a:prstGeom prst="bentConnector3">
            <a:avLst>
              <a:gd name="adj1" fmla="val 1991009"/>
            </a:avLst>
          </a:prstGeom>
          <a:solidFill>
            <a:schemeClr val="accent1"/>
          </a:solidFill>
          <a:ln w="25400" cap="flat" cmpd="sng" algn="ctr">
            <a:solidFill>
              <a:schemeClr val="tx1"/>
            </a:solidFill>
            <a:prstDash val="dashDot"/>
            <a:round/>
            <a:headEnd type="none" w="sm" len="sm"/>
            <a:tailEnd type="arrow"/>
          </a:ln>
          <a:effectLst/>
        </p:spPr>
      </p:cxnSp>
      <p:sp>
        <p:nvSpPr>
          <p:cNvPr id="102" name="TextBox 101"/>
          <p:cNvSpPr txBox="1"/>
          <p:nvPr/>
        </p:nvSpPr>
        <p:spPr>
          <a:xfrm>
            <a:off x="6916433" y="5953579"/>
            <a:ext cx="1331995"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Valid AIK?</a:t>
            </a:r>
            <a:endParaRPr lang="en-US" sz="1800" dirty="0">
              <a:latin typeface="Cambria Math"/>
              <a:cs typeface="Cambria Math"/>
            </a:endParaRPr>
          </a:p>
        </p:txBody>
      </p:sp>
      <p:cxnSp>
        <p:nvCxnSpPr>
          <p:cNvPr id="59" name="Straight Arrow Connector 58"/>
          <p:cNvCxnSpPr>
            <a:stCxn id="45" idx="6"/>
            <a:endCxn id="48" idx="0"/>
          </p:cNvCxnSpPr>
          <p:nvPr/>
        </p:nvCxnSpPr>
        <p:spPr>
          <a:xfrm>
            <a:off x="2742097" y="3306759"/>
            <a:ext cx="3294735" cy="1002898"/>
          </a:xfrm>
          <a:prstGeom prst="bentConnector2">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5582192" y="3122093"/>
            <a:ext cx="855591"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nonce</a:t>
            </a:r>
            <a:endParaRPr lang="en-US" sz="1800" dirty="0">
              <a:latin typeface="Cambria Math"/>
              <a:cs typeface="Cambria Math"/>
            </a:endParaRPr>
          </a:p>
        </p:txBody>
      </p:sp>
      <p:cxnSp>
        <p:nvCxnSpPr>
          <p:cNvPr id="106" name="Elbow Connector 105"/>
          <p:cNvCxnSpPr>
            <a:stCxn id="45" idx="4"/>
          </p:cNvCxnSpPr>
          <p:nvPr/>
        </p:nvCxnSpPr>
        <p:spPr bwMode="auto">
          <a:xfrm rot="16200000" flipH="1">
            <a:off x="2887832" y="2732683"/>
            <a:ext cx="1084540" cy="3102093"/>
          </a:xfrm>
          <a:prstGeom prst="bentConnector2">
            <a:avLst/>
          </a:prstGeom>
          <a:solidFill>
            <a:schemeClr val="accent1"/>
          </a:solidFill>
          <a:ln w="25400" cap="flat" cmpd="sng" algn="ctr">
            <a:solidFill>
              <a:schemeClr val="tx1"/>
            </a:solidFill>
            <a:prstDash val="solid"/>
            <a:round/>
            <a:headEnd type="none" w="sm" len="sm"/>
            <a:tailEnd type="arrow"/>
          </a:ln>
          <a:effectLst/>
        </p:spPr>
      </p:cxnSp>
      <p:sp>
        <p:nvSpPr>
          <p:cNvPr id="63" name="TextBox 62"/>
          <p:cNvSpPr txBox="1"/>
          <p:nvPr/>
        </p:nvSpPr>
        <p:spPr>
          <a:xfrm>
            <a:off x="2907134" y="3887378"/>
            <a:ext cx="1220660" cy="646331"/>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Quote</a:t>
            </a:r>
            <a:r>
              <a:rPr lang="en-US" sz="1800" baseline="-25000" dirty="0" smtClean="0">
                <a:latin typeface="Cambria Math"/>
                <a:cs typeface="Cambria Math"/>
              </a:rPr>
              <a:t>AIK</a:t>
            </a:r>
            <a:r>
              <a:rPr lang="en-US" sz="1800" dirty="0" smtClean="0">
                <a:latin typeface="Cambria Math"/>
                <a:cs typeface="Cambria Math"/>
              </a:rPr>
              <a:t>, NK</a:t>
            </a:r>
            <a:r>
              <a:rPr lang="en-US" sz="1800" baseline="-25000" dirty="0" smtClean="0">
                <a:latin typeface="Cambria Math"/>
                <a:cs typeface="Cambria Math"/>
              </a:rPr>
              <a:t>pub</a:t>
            </a:r>
            <a:endParaRPr lang="en-US" sz="1800" baseline="-25000" dirty="0">
              <a:latin typeface="Cambria Math"/>
              <a:cs typeface="Cambria Math"/>
            </a:endParaRPr>
          </a:p>
        </p:txBody>
      </p:sp>
      <p:graphicFrame>
        <p:nvGraphicFramePr>
          <p:cNvPr id="42" name="Table 41"/>
          <p:cNvGraphicFramePr>
            <a:graphicFrameLocks noGrp="1"/>
          </p:cNvGraphicFramePr>
          <p:nvPr>
            <p:extLst>
              <p:ext uri="{D42A27DB-BD31-4B8C-83A1-F6EECF244321}">
                <p14:modId xmlns:p14="http://schemas.microsoft.com/office/powerpoint/2010/main" val="918355392"/>
              </p:ext>
            </p:extLst>
          </p:nvPr>
        </p:nvGraphicFramePr>
        <p:xfrm>
          <a:off x="99428" y="1033150"/>
          <a:ext cx="4274670" cy="1615440"/>
        </p:xfrm>
        <a:graphic>
          <a:graphicData uri="http://schemas.openxmlformats.org/drawingml/2006/table">
            <a:tbl>
              <a:tblPr firstRow="1" bandRow="1">
                <a:tableStyleId>{00A15C55-8517-42AA-B614-E9B94910E393}</a:tableStyleId>
              </a:tblPr>
              <a:tblGrid>
                <a:gridCol w="537209"/>
                <a:gridCol w="945475"/>
                <a:gridCol w="2791986"/>
              </a:tblGrid>
              <a:tr h="0">
                <a:tc>
                  <a:txBody>
                    <a:bodyPr/>
                    <a:lstStyle/>
                    <a:p>
                      <a:r>
                        <a:rPr lang="en-US" sz="1200" dirty="0" smtClean="0"/>
                        <a:t>Key</a:t>
                      </a:r>
                      <a:endParaRPr lang="en-US" sz="12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smtClean="0"/>
                        <a:t>Type</a:t>
                      </a:r>
                      <a:endParaRPr lang="en-US" sz="1200" dirty="0"/>
                    </a:p>
                  </a:txBody>
                  <a:tcPr>
                    <a:lnT w="12700" cap="flat" cmpd="sng" algn="ctr">
                      <a:solidFill>
                        <a:scrgbClr r="0" g="0" b="0"/>
                      </a:solidFill>
                      <a:prstDash val="solid"/>
                      <a:round/>
                      <a:headEnd type="none" w="med" len="med"/>
                      <a:tailEnd type="none" w="med" len="med"/>
                    </a:lnT>
                  </a:tcPr>
                </a:tc>
                <a:tc>
                  <a:txBody>
                    <a:bodyPr/>
                    <a:lstStyle/>
                    <a:p>
                      <a:r>
                        <a:rPr lang="en-US" sz="1200" dirty="0" smtClean="0"/>
                        <a:t>Purpose</a:t>
                      </a:r>
                      <a:endParaRPr lang="en-US" sz="12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0">
                <a:tc>
                  <a:txBody>
                    <a:bodyPr/>
                    <a:lstStyle/>
                    <a:p>
                      <a:r>
                        <a:rPr lang="en-US" sz="1600" dirty="0" smtClean="0">
                          <a:latin typeface="Cambria Math"/>
                          <a:cs typeface="Cambria Math"/>
                        </a:rPr>
                        <a:t>AIK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RSA 2048</a:t>
                      </a:r>
                      <a:endParaRPr lang="en-US" sz="1200" dirty="0"/>
                    </a:p>
                  </a:txBody>
                  <a:tcPr anchor="ctr"/>
                </a:tc>
                <a:tc>
                  <a:txBody>
                    <a:bodyPr/>
                    <a:lstStyle/>
                    <a:p>
                      <a:r>
                        <a:rPr lang="en-US" sz="1200" dirty="0" smtClean="0"/>
                        <a:t>TPM key to sign quotes</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K</a:t>
                      </a:r>
                      <a:r>
                        <a:rPr lang="en-US" sz="1600" baseline="-25000" dirty="0" smtClean="0">
                          <a:latin typeface="Cambria Math"/>
                          <a:cs typeface="Cambria Math"/>
                        </a:rPr>
                        <a:t>b</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AES-256</a:t>
                      </a:r>
                      <a:endParaRPr lang="en-US" sz="1200" dirty="0"/>
                    </a:p>
                  </a:txBody>
                  <a:tcPr anchor="ctr"/>
                </a:tc>
                <a:tc>
                  <a:txBody>
                    <a:bodyPr/>
                    <a:lstStyle/>
                    <a:p>
                      <a:r>
                        <a:rPr lang="en-US" sz="1200" dirty="0" smtClean="0"/>
                        <a:t>Bootstrap</a:t>
                      </a:r>
                      <a:r>
                        <a:rPr lang="en-US" sz="1200" baseline="0" dirty="0" smtClean="0"/>
                        <a:t> key to deliver to node</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U,V</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256bit</a:t>
                      </a:r>
                      <a:r>
                        <a:rPr lang="en-US" sz="1200" baseline="0" dirty="0" smtClean="0"/>
                        <a:t> rand</a:t>
                      </a:r>
                      <a:endParaRPr lang="en-US" sz="1200" dirty="0"/>
                    </a:p>
                  </a:txBody>
                  <a:tcPr anchor="ctr"/>
                </a:tc>
                <a:tc>
                  <a:txBody>
                    <a:bodyPr/>
                    <a:lstStyle/>
                    <a:p>
                      <a:r>
                        <a:rPr lang="en-US" sz="1200" dirty="0" smtClean="0"/>
                        <a:t>Trivial secret shares of </a:t>
                      </a:r>
                      <a:r>
                        <a:rPr lang="en-US" sz="1200" dirty="0" smtClean="0">
                          <a:latin typeface="Cambria Math"/>
                          <a:cs typeface="Cambria Math"/>
                        </a:rPr>
                        <a:t>K</a:t>
                      </a:r>
                      <a:r>
                        <a:rPr lang="en-US" sz="1200" baseline="-25000" dirty="0" smtClean="0">
                          <a:latin typeface="Cambria Math"/>
                          <a:cs typeface="Cambria Math"/>
                        </a:rPr>
                        <a:t>b</a:t>
                      </a:r>
                      <a:endParaRPr lang="en-US" sz="1200" baseline="-25000" dirty="0">
                        <a:latin typeface="Cambria Math"/>
                        <a:cs typeface="Cambria Math"/>
                      </a:endParaRPr>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NK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smtClean="0"/>
                        <a:t>RSA-2048</a:t>
                      </a:r>
                      <a:endParaRPr lang="en-US" sz="1200" dirty="0"/>
                    </a:p>
                  </a:txBody>
                  <a:tcPr anchor="ctr">
                    <a:lnB w="12700" cap="flat" cmpd="sng" algn="ctr">
                      <a:solidFill>
                        <a:scrgbClr r="0" g="0" b="0"/>
                      </a:solidFill>
                      <a:prstDash val="solid"/>
                      <a:round/>
                      <a:headEnd type="none" w="med" len="med"/>
                      <a:tailEnd type="none" w="med" len="med"/>
                    </a:lnB>
                  </a:tcPr>
                </a:tc>
                <a:tc>
                  <a:txBody>
                    <a:bodyPr/>
                    <a:lstStyle/>
                    <a:p>
                      <a:r>
                        <a:rPr lang="en-US" sz="1200" dirty="0" smtClean="0"/>
                        <a:t>Protects secret shares U,V in transit.</a:t>
                      </a:r>
                      <a:endParaRPr lang="en-US" sz="1200" dirty="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bl>
          </a:graphicData>
        </a:graphic>
      </p:graphicFrame>
      <p:sp>
        <p:nvSpPr>
          <p:cNvPr id="58" name="TextBox 57"/>
          <p:cNvSpPr txBox="1"/>
          <p:nvPr/>
        </p:nvSpPr>
        <p:spPr>
          <a:xfrm>
            <a:off x="1517105" y="4595654"/>
            <a:ext cx="1161429"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Enc</a:t>
            </a:r>
            <a:r>
              <a:rPr lang="en-US" sz="1800" baseline="-25000" dirty="0" smtClean="0">
                <a:latin typeface="Cambria Math"/>
                <a:cs typeface="Cambria Math"/>
              </a:rPr>
              <a:t>NK</a:t>
            </a:r>
            <a:r>
              <a:rPr lang="en-US" sz="1800" dirty="0" smtClean="0">
                <a:latin typeface="Cambria Math"/>
                <a:cs typeface="Cambria Math"/>
              </a:rPr>
              <a:t>(U)</a:t>
            </a:r>
            <a:endParaRPr lang="en-US" sz="1800" baseline="-25000" dirty="0">
              <a:latin typeface="Cambria Math"/>
              <a:cs typeface="Cambria Math"/>
            </a:endParaRPr>
          </a:p>
        </p:txBody>
      </p:sp>
      <p:sp>
        <p:nvSpPr>
          <p:cNvPr id="64" name="Rectangular Callout 63"/>
          <p:cNvSpPr/>
          <p:nvPr/>
        </p:nvSpPr>
        <p:spPr bwMode="auto">
          <a:xfrm>
            <a:off x="3565870" y="2786897"/>
            <a:ext cx="1707892" cy="954563"/>
          </a:xfrm>
          <a:prstGeom prst="wedgeRectCallout">
            <a:avLst>
              <a:gd name="adj1" fmla="val -32904"/>
              <a:gd name="adj2" fmla="val 66305"/>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Quote proves system integrity.  Provide transport key for V</a:t>
            </a:r>
            <a:endParaRPr kumimoji="0" lang="en-US" sz="1400" b="1" i="0" u="none" strike="noStrike" cap="none" normalizeH="0" baseline="0" dirty="0" smtClean="0">
              <a:ln>
                <a:noFill/>
              </a:ln>
              <a:solidFill>
                <a:schemeClr val="tx1"/>
              </a:solidFill>
              <a:effectLst/>
              <a:latin typeface="Arial" pitchFamily="-110" charset="0"/>
            </a:endParaRPr>
          </a:p>
        </p:txBody>
      </p:sp>
      <p:sp>
        <p:nvSpPr>
          <p:cNvPr id="65" name="Rectangular Callout 64"/>
          <p:cNvSpPr/>
          <p:nvPr/>
        </p:nvSpPr>
        <p:spPr bwMode="auto">
          <a:xfrm>
            <a:off x="7687312" y="4605643"/>
            <a:ext cx="1456814" cy="954563"/>
          </a:xfrm>
          <a:prstGeom prst="wedgeRectCallout">
            <a:avLst>
              <a:gd name="adj1" fmla="val -30314"/>
              <a:gd name="adj2" fmla="val 9011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Check validity of AIK that signed the quote</a:t>
            </a:r>
            <a:endParaRPr kumimoji="0" lang="en-US" sz="1400" b="1" i="0" u="none" strike="noStrike" cap="none" normalizeH="0" baseline="0" dirty="0" smtClean="0">
              <a:ln>
                <a:noFill/>
              </a:ln>
              <a:solidFill>
                <a:schemeClr val="tx1"/>
              </a:solidFill>
              <a:effectLst/>
              <a:latin typeface="Arial" pitchFamily="-110" charset="0"/>
            </a:endParaRPr>
          </a:p>
        </p:txBody>
      </p:sp>
      <p:sp>
        <p:nvSpPr>
          <p:cNvPr id="66" name="Rectangular Callout 65"/>
          <p:cNvSpPr/>
          <p:nvPr/>
        </p:nvSpPr>
        <p:spPr bwMode="auto">
          <a:xfrm>
            <a:off x="1704436" y="5080091"/>
            <a:ext cx="1948195" cy="889797"/>
          </a:xfrm>
          <a:prstGeom prst="wedgeRectCallout">
            <a:avLst>
              <a:gd name="adj1" fmla="val -22632"/>
              <a:gd name="adj2" fmla="val -63722"/>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Send key share if TPM identity good</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nvGrpSpPr>
          <p:cNvPr id="70" name="Group 69"/>
          <p:cNvGrpSpPr/>
          <p:nvPr/>
        </p:nvGrpSpPr>
        <p:grpSpPr>
          <a:xfrm>
            <a:off x="188611" y="3175815"/>
            <a:ext cx="1077369" cy="1356498"/>
            <a:chOff x="188611" y="3175815"/>
            <a:chExt cx="1077369" cy="1356498"/>
          </a:xfrm>
        </p:grpSpPr>
        <p:graphicFrame>
          <p:nvGraphicFramePr>
            <p:cNvPr id="71" name="Object 70"/>
            <p:cNvGraphicFramePr>
              <a:graphicFrameLocks noChangeAspect="1"/>
            </p:cNvGraphicFramePr>
            <p:nvPr>
              <p:extLst>
                <p:ext uri="{D42A27DB-BD31-4B8C-83A1-F6EECF244321}">
                  <p14:modId xmlns:p14="http://schemas.microsoft.com/office/powerpoint/2010/main" val="3542573157"/>
                </p:ext>
              </p:extLst>
            </p:nvPr>
          </p:nvGraphicFramePr>
          <p:xfrm>
            <a:off x="212725" y="3890963"/>
            <a:ext cx="342900" cy="641350"/>
          </p:xfrm>
          <a:graphic>
            <a:graphicData uri="http://schemas.openxmlformats.org/presentationml/2006/ole">
              <mc:AlternateContent xmlns:mc="http://schemas.openxmlformats.org/markup-compatibility/2006">
                <mc:Choice xmlns:v="urn:schemas-microsoft-com:vml" Requires="v">
                  <p:oleObj spid="_x0000_s10522" name="Equation" r:id="rId3" imgW="114300" imgH="215900" progId="Equation.3">
                    <p:embed/>
                  </p:oleObj>
                </mc:Choice>
                <mc:Fallback>
                  <p:oleObj name="Equation" r:id="rId3" imgW="114300" imgH="215900" progId="Equation.3">
                    <p:embed/>
                    <p:pic>
                      <p:nvPicPr>
                        <p:cNvPr id="0" name=""/>
                        <p:cNvPicPr/>
                        <p:nvPr/>
                      </p:nvPicPr>
                      <p:blipFill>
                        <a:blip r:embed="rId4"/>
                        <a:stretch>
                          <a:fillRect/>
                        </a:stretch>
                      </p:blipFill>
                      <p:spPr>
                        <a:xfrm>
                          <a:off x="212725" y="3890963"/>
                          <a:ext cx="342900" cy="641350"/>
                        </a:xfrm>
                        <a:prstGeom prst="rect">
                          <a:avLst/>
                        </a:prstGeom>
                        <a:solidFill>
                          <a:srgbClr val="FFFFFF"/>
                        </a:solidFill>
                        <a:ln>
                          <a:noFill/>
                        </a:ln>
                      </p:spPr>
                    </p:pic>
                  </p:oleObj>
                </mc:Fallback>
              </mc:AlternateContent>
            </a:graphicData>
          </a:graphic>
        </p:graphicFrame>
        <p:graphicFrame>
          <p:nvGraphicFramePr>
            <p:cNvPr id="72" name="Object 71"/>
            <p:cNvGraphicFramePr>
              <a:graphicFrameLocks noChangeAspect="1"/>
            </p:cNvGraphicFramePr>
            <p:nvPr>
              <p:extLst>
                <p:ext uri="{D42A27DB-BD31-4B8C-83A1-F6EECF244321}">
                  <p14:modId xmlns:p14="http://schemas.microsoft.com/office/powerpoint/2010/main" val="3851108791"/>
                </p:ext>
              </p:extLst>
            </p:nvPr>
          </p:nvGraphicFramePr>
          <p:xfrm>
            <a:off x="860425" y="3884613"/>
            <a:ext cx="342900" cy="641350"/>
          </p:xfrm>
          <a:graphic>
            <a:graphicData uri="http://schemas.openxmlformats.org/presentationml/2006/ole">
              <mc:AlternateContent xmlns:mc="http://schemas.openxmlformats.org/markup-compatibility/2006">
                <mc:Choice xmlns:v="urn:schemas-microsoft-com:vml" Requires="v">
                  <p:oleObj spid="_x0000_s10523" name="Equation" r:id="rId5" imgW="114300" imgH="215900" progId="Equation.3">
                    <p:embed/>
                  </p:oleObj>
                </mc:Choice>
                <mc:Fallback>
                  <p:oleObj name="Equation" r:id="rId5" imgW="114300" imgH="215900" progId="Equation.3">
                    <p:embed/>
                    <p:pic>
                      <p:nvPicPr>
                        <p:cNvPr id="0" name=""/>
                        <p:cNvPicPr/>
                        <p:nvPr/>
                      </p:nvPicPr>
                      <p:blipFill>
                        <a:blip r:embed="rId6"/>
                        <a:stretch>
                          <a:fillRect/>
                        </a:stretch>
                      </p:blipFill>
                      <p:spPr>
                        <a:xfrm>
                          <a:off x="860425" y="3884613"/>
                          <a:ext cx="342900" cy="641350"/>
                        </a:xfrm>
                        <a:prstGeom prst="rect">
                          <a:avLst/>
                        </a:prstGeom>
                        <a:solidFill>
                          <a:srgbClr val="FFFFFF"/>
                        </a:solidFill>
                        <a:ln>
                          <a:noFill/>
                        </a:ln>
                      </p:spPr>
                    </p:pic>
                  </p:oleObj>
                </mc:Fallback>
              </mc:AlternateContent>
            </a:graphicData>
          </a:graphic>
        </p:graphicFrame>
        <p:graphicFrame>
          <p:nvGraphicFramePr>
            <p:cNvPr id="81" name="Object 80"/>
            <p:cNvGraphicFramePr>
              <a:graphicFrameLocks noChangeAspect="1"/>
            </p:cNvGraphicFramePr>
            <p:nvPr>
              <p:extLst>
                <p:ext uri="{D42A27DB-BD31-4B8C-83A1-F6EECF244321}">
                  <p14:modId xmlns:p14="http://schemas.microsoft.com/office/powerpoint/2010/main" val="1045851391"/>
                </p:ext>
              </p:extLst>
            </p:nvPr>
          </p:nvGraphicFramePr>
          <p:xfrm>
            <a:off x="471186" y="3175815"/>
            <a:ext cx="455613" cy="679450"/>
          </p:xfrm>
          <a:graphic>
            <a:graphicData uri="http://schemas.openxmlformats.org/presentationml/2006/ole">
              <mc:AlternateContent xmlns:mc="http://schemas.openxmlformats.org/markup-compatibility/2006">
                <mc:Choice xmlns:v="urn:schemas-microsoft-com:vml" Requires="v">
                  <p:oleObj spid="_x0000_s10524" name="Equation" r:id="rId7" imgW="152400" imgH="228600" progId="Equation.3">
                    <p:embed/>
                  </p:oleObj>
                </mc:Choice>
                <mc:Fallback>
                  <p:oleObj name="Equation" r:id="rId7" imgW="152400" imgH="228600" progId="Equation.3">
                    <p:embed/>
                    <p:pic>
                      <p:nvPicPr>
                        <p:cNvPr id="0" name=""/>
                        <p:cNvPicPr/>
                        <p:nvPr/>
                      </p:nvPicPr>
                      <p:blipFill>
                        <a:blip r:embed="rId8"/>
                        <a:stretch>
                          <a:fillRect/>
                        </a:stretch>
                      </p:blipFill>
                      <p:spPr>
                        <a:xfrm>
                          <a:off x="471186" y="3175815"/>
                          <a:ext cx="455613" cy="679450"/>
                        </a:xfrm>
                        <a:prstGeom prst="rect">
                          <a:avLst/>
                        </a:prstGeom>
                        <a:solidFill>
                          <a:srgbClr val="FFFFFF"/>
                        </a:solidFill>
                        <a:ln>
                          <a:noFill/>
                        </a:ln>
                      </p:spPr>
                    </p:pic>
                  </p:oleObj>
                </mc:Fallback>
              </mc:AlternateContent>
            </a:graphicData>
          </a:graphic>
        </p:graphicFrame>
        <p:pic>
          <p:nvPicPr>
            <p:cNvPr id="82" name="Picture 81"/>
            <p:cNvPicPr>
              <a:picLocks noChangeAspect="1"/>
            </p:cNvPicPr>
            <p:nvPr/>
          </p:nvPicPr>
          <p:blipFill>
            <a:blip r:embed="rId9" cstate="print"/>
            <a:stretch>
              <a:fillRect/>
            </a:stretch>
          </p:blipFill>
          <p:spPr>
            <a:xfrm>
              <a:off x="512930" y="3216849"/>
              <a:ext cx="457200" cy="190500"/>
            </a:xfrm>
            <a:prstGeom prst="rect">
              <a:avLst/>
            </a:prstGeom>
          </p:spPr>
        </p:pic>
        <p:pic>
          <p:nvPicPr>
            <p:cNvPr id="83" name="Picture 82"/>
            <p:cNvPicPr>
              <a:picLocks noChangeAspect="1"/>
            </p:cNvPicPr>
            <p:nvPr/>
          </p:nvPicPr>
          <p:blipFill rotWithShape="1">
            <a:blip r:embed="rId9" cstate="print"/>
            <a:srcRect t="50430"/>
            <a:stretch/>
          </p:blipFill>
          <p:spPr>
            <a:xfrm>
              <a:off x="188611" y="4110844"/>
              <a:ext cx="457200" cy="94431"/>
            </a:xfrm>
            <a:prstGeom prst="rect">
              <a:avLst/>
            </a:prstGeom>
          </p:spPr>
        </p:pic>
        <p:pic>
          <p:nvPicPr>
            <p:cNvPr id="84" name="Picture 83"/>
            <p:cNvPicPr>
              <a:picLocks noChangeAspect="1"/>
            </p:cNvPicPr>
            <p:nvPr/>
          </p:nvPicPr>
          <p:blipFill rotWithShape="1">
            <a:blip r:embed="rId9" cstate="print"/>
            <a:srcRect b="50699"/>
            <a:stretch/>
          </p:blipFill>
          <p:spPr>
            <a:xfrm>
              <a:off x="808780" y="4064142"/>
              <a:ext cx="457200" cy="93918"/>
            </a:xfrm>
            <a:prstGeom prst="rect">
              <a:avLst/>
            </a:prstGeom>
          </p:spPr>
        </p:pic>
        <p:sp>
          <p:nvSpPr>
            <p:cNvPr id="85" name="Right Arrow 84"/>
            <p:cNvSpPr/>
            <p:nvPr/>
          </p:nvSpPr>
          <p:spPr bwMode="auto">
            <a:xfrm rot="2700000">
              <a:off x="785206"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86" name="Right Arrow 85"/>
            <p:cNvSpPr/>
            <p:nvPr/>
          </p:nvSpPr>
          <p:spPr bwMode="auto">
            <a:xfrm rot="8100000">
              <a:off x="297844"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pic>
        <p:nvPicPr>
          <p:cNvPr id="87" name="Picture 86"/>
          <p:cNvPicPr>
            <a:picLocks noChangeAspect="1"/>
          </p:cNvPicPr>
          <p:nvPr/>
        </p:nvPicPr>
        <p:blipFill rotWithShape="1">
          <a:blip r:embed="rId9" cstate="print"/>
          <a:srcRect b="50699"/>
          <a:stretch/>
        </p:blipFill>
        <p:spPr>
          <a:xfrm>
            <a:off x="2449934" y="5745924"/>
            <a:ext cx="457200" cy="93918"/>
          </a:xfrm>
          <a:prstGeom prst="rect">
            <a:avLst/>
          </a:prstGeom>
        </p:spPr>
      </p:pic>
      <p:grpSp>
        <p:nvGrpSpPr>
          <p:cNvPr id="88" name="Group 87"/>
          <p:cNvGrpSpPr/>
          <p:nvPr/>
        </p:nvGrpSpPr>
        <p:grpSpPr>
          <a:xfrm>
            <a:off x="5273762" y="4110844"/>
            <a:ext cx="1526139" cy="571797"/>
            <a:chOff x="10229045" y="5149887"/>
            <a:chExt cx="1526139" cy="571797"/>
          </a:xfrm>
        </p:grpSpPr>
        <p:sp>
          <p:nvSpPr>
            <p:cNvPr id="89" name="Rectangle 88"/>
            <p:cNvSpPr/>
            <p:nvPr/>
          </p:nvSpPr>
          <p:spPr bwMode="auto">
            <a:xfrm>
              <a:off x="10229045" y="5149887"/>
              <a:ext cx="1526139" cy="57179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90" name="Picture 89"/>
            <p:cNvPicPr>
              <a:picLocks noChangeAspect="1"/>
            </p:cNvPicPr>
            <p:nvPr/>
          </p:nvPicPr>
          <p:blipFill rotWithShape="1">
            <a:blip r:embed="rId9" cstate="print"/>
            <a:srcRect t="50430"/>
            <a:stretch/>
          </p:blipFill>
          <p:spPr>
            <a:xfrm rot="2385598">
              <a:off x="10276501" y="5449074"/>
              <a:ext cx="457200" cy="94431"/>
            </a:xfrm>
            <a:prstGeom prst="rect">
              <a:avLst/>
            </a:prstGeom>
          </p:spPr>
        </p:pic>
        <p:pic>
          <p:nvPicPr>
            <p:cNvPr id="91" name="Picture 90"/>
            <p:cNvPicPr>
              <a:picLocks noChangeAspect="1"/>
            </p:cNvPicPr>
            <p:nvPr/>
          </p:nvPicPr>
          <p:blipFill rotWithShape="1">
            <a:blip r:embed="rId9" cstate="print"/>
            <a:srcRect b="50699"/>
            <a:stretch/>
          </p:blipFill>
          <p:spPr>
            <a:xfrm rot="2183472">
              <a:off x="10524791" y="5352364"/>
              <a:ext cx="457200" cy="93918"/>
            </a:xfrm>
            <a:prstGeom prst="rect">
              <a:avLst/>
            </a:prstGeom>
          </p:spPr>
        </p:pic>
        <p:pic>
          <p:nvPicPr>
            <p:cNvPr id="92" name="Picture 91"/>
            <p:cNvPicPr>
              <a:picLocks noChangeAspect="1"/>
            </p:cNvPicPr>
            <p:nvPr/>
          </p:nvPicPr>
          <p:blipFill>
            <a:blip r:embed="rId9" cstate="print"/>
            <a:stretch>
              <a:fillRect/>
            </a:stretch>
          </p:blipFill>
          <p:spPr>
            <a:xfrm>
              <a:off x="11297984" y="5313788"/>
              <a:ext cx="457200" cy="190500"/>
            </a:xfrm>
            <a:prstGeom prst="rect">
              <a:avLst/>
            </a:prstGeom>
          </p:spPr>
        </p:pic>
        <p:sp>
          <p:nvSpPr>
            <p:cNvPr id="93" name="Right Arrow 92"/>
            <p:cNvSpPr/>
            <p:nvPr/>
          </p:nvSpPr>
          <p:spPr bwMode="auto">
            <a:xfrm>
              <a:off x="10965271" y="5330968"/>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sp>
        <p:nvSpPr>
          <p:cNvPr id="17" name="Rectangle 16"/>
          <p:cNvSpPr/>
          <p:nvPr/>
        </p:nvSpPr>
        <p:spPr bwMode="auto">
          <a:xfrm>
            <a:off x="152400" y="3741460"/>
            <a:ext cx="493411" cy="719026"/>
          </a:xfrm>
          <a:prstGeom prst="rect">
            <a:avLst/>
          </a:prstGeom>
          <a:solidFill>
            <a:schemeClr val="bg1">
              <a:alpha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94" name="Rounded Rectangle 93"/>
          <p:cNvSpPr/>
          <p:nvPr/>
        </p:nvSpPr>
        <p:spPr bwMode="auto">
          <a:xfrm>
            <a:off x="4981148" y="1485685"/>
            <a:ext cx="2111365" cy="760210"/>
          </a:xfrm>
          <a:prstGeom prst="roundRect">
            <a:avLst/>
          </a:prstGeom>
          <a:solidFill>
            <a:schemeClr val="bg1">
              <a:alpha val="75000"/>
            </a:scheme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61" name="Rectangular Callout 60"/>
          <p:cNvSpPr/>
          <p:nvPr/>
        </p:nvSpPr>
        <p:spPr bwMode="auto">
          <a:xfrm>
            <a:off x="6627194" y="1893981"/>
            <a:ext cx="1162739" cy="1216386"/>
          </a:xfrm>
          <a:prstGeom prst="wedgeRectCallout">
            <a:avLst>
              <a:gd name="adj1" fmla="val -75084"/>
              <a:gd name="adj2" fmla="val 5124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Random number ensures quote is fresh</a:t>
            </a:r>
            <a:endParaRPr kumimoji="0" lang="en-US" sz="14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17615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62" grpId="0" animBg="1"/>
      <p:bldP spid="63" grpId="0" animBg="1"/>
      <p:bldP spid="58" grpId="0" animBg="1"/>
      <p:bldP spid="64" grpId="0" animBg="1"/>
      <p:bldP spid="65" grpId="0" animBg="1"/>
      <p:bldP spid="66" grpId="0" animBg="1"/>
      <p:bldP spid="6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Keylime </a:t>
            </a:r>
            <a:r>
              <a:rPr lang="en-US" dirty="0" smtClean="0"/>
              <a:t>Integrity </a:t>
            </a:r>
            <a:r>
              <a:rPr lang="en-US" dirty="0"/>
              <a:t>Measurement</a:t>
            </a:r>
          </a:p>
        </p:txBody>
      </p:sp>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43" name="Cloud 42"/>
          <p:cNvSpPr/>
          <p:nvPr/>
        </p:nvSpPr>
        <p:spPr bwMode="auto">
          <a:xfrm>
            <a:off x="4425008" y="1323474"/>
            <a:ext cx="7098729" cy="4398210"/>
          </a:xfrm>
          <a:prstGeom prst="cloud">
            <a:avLst/>
          </a:prstGeom>
          <a:solidFill>
            <a:srgbClr val="D9D9D9"/>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44" name="Rounded Rectangle 43"/>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45" name="Oval 44"/>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46" name="Rounded Rectangle 45"/>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47" name="Group 46"/>
          <p:cNvGrpSpPr/>
          <p:nvPr/>
        </p:nvGrpSpPr>
        <p:grpSpPr>
          <a:xfrm>
            <a:off x="4981149" y="4309657"/>
            <a:ext cx="2111366" cy="1107766"/>
            <a:chOff x="8594236" y="2018892"/>
            <a:chExt cx="2111366" cy="1107766"/>
          </a:xfrm>
        </p:grpSpPr>
        <p:sp>
          <p:nvSpPr>
            <p:cNvPr id="48" name="Rectangle 47"/>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49" name="Rounded Rectangle 48"/>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73" name="Straight Arrow Connector 72"/>
          <p:cNvCxnSpPr/>
          <p:nvPr/>
        </p:nvCxnSpPr>
        <p:spPr>
          <a:xfrm>
            <a:off x="5441007" y="2245895"/>
            <a:ext cx="0" cy="20637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V="1">
            <a:off x="6482914" y="2223829"/>
            <a:ext cx="0" cy="208582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44" idx="3"/>
            <a:endCxn id="46" idx="0"/>
          </p:cNvCxnSpPr>
          <p:nvPr/>
        </p:nvCxnSpPr>
        <p:spPr>
          <a:xfrm>
            <a:off x="7092516" y="1865790"/>
            <a:ext cx="2784165" cy="1006268"/>
          </a:xfrm>
          <a:prstGeom prst="straightConnector1">
            <a:avLst/>
          </a:prstGeom>
          <a:ln>
            <a:solidFill>
              <a:schemeClr val="tx1"/>
            </a:solidFill>
            <a:prstDash val="dashDot"/>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5046636" y="2576073"/>
            <a:ext cx="788742"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nonce</a:t>
            </a:r>
            <a:endParaRPr lang="en-US" sz="1800" dirty="0">
              <a:latin typeface="Cambria Math"/>
              <a:cs typeface="Cambria Math"/>
            </a:endParaRPr>
          </a:p>
        </p:txBody>
      </p:sp>
      <p:sp>
        <p:nvSpPr>
          <p:cNvPr id="78" name="TextBox 77"/>
          <p:cNvSpPr txBox="1"/>
          <p:nvPr/>
        </p:nvSpPr>
        <p:spPr>
          <a:xfrm>
            <a:off x="5901806" y="3103887"/>
            <a:ext cx="1162215" cy="646331"/>
          </a:xfrm>
          <a:prstGeom prst="rect">
            <a:avLst/>
          </a:prstGeom>
          <a:solidFill>
            <a:schemeClr val="bg1">
              <a:lumMod val="95000"/>
            </a:schemeClr>
          </a:solidFill>
          <a:ln>
            <a:solidFill>
              <a:srgbClr val="919191"/>
            </a:solidFill>
          </a:ln>
          <a:effectLst/>
        </p:spPr>
        <p:txBody>
          <a:bodyPr wrap="square" lIns="0" rIns="0" rtlCol="0">
            <a:spAutoFit/>
          </a:bodyPr>
          <a:lstStyle/>
          <a:p>
            <a:pPr algn="ctr"/>
            <a:r>
              <a:rPr lang="en-US" sz="1800" dirty="0" smtClean="0">
                <a:latin typeface="Cambria Math"/>
                <a:cs typeface="Cambria Math"/>
              </a:rPr>
              <a:t>Quote</a:t>
            </a:r>
            <a:r>
              <a:rPr lang="en-US" sz="1800" baseline="-25000" dirty="0" smtClean="0">
                <a:latin typeface="Cambria Math"/>
                <a:cs typeface="Cambria Math"/>
              </a:rPr>
              <a:t>AIK</a:t>
            </a:r>
            <a:br>
              <a:rPr lang="en-US" sz="1800" baseline="-25000" dirty="0" smtClean="0">
                <a:latin typeface="Cambria Math"/>
                <a:cs typeface="Cambria Math"/>
              </a:rPr>
            </a:br>
            <a:r>
              <a:rPr lang="en-US" sz="1800" dirty="0" smtClean="0">
                <a:latin typeface="Cambria Math"/>
                <a:cs typeface="Cambria Math"/>
              </a:rPr>
              <a:t>(PCRs)</a:t>
            </a:r>
            <a:endParaRPr lang="en-US" sz="1800" baseline="-25000" dirty="0">
              <a:latin typeface="Cambria Math"/>
              <a:cs typeface="Cambria Math"/>
            </a:endParaRPr>
          </a:p>
        </p:txBody>
      </p:sp>
      <p:sp>
        <p:nvSpPr>
          <p:cNvPr id="79" name="TextBox 78"/>
          <p:cNvSpPr txBox="1"/>
          <p:nvPr/>
        </p:nvSpPr>
        <p:spPr>
          <a:xfrm>
            <a:off x="7754717" y="2153269"/>
            <a:ext cx="1198958"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Valid AIK?</a:t>
            </a:r>
            <a:endParaRPr lang="en-US" sz="1800" dirty="0">
              <a:latin typeface="Cambria Math"/>
              <a:cs typeface="Cambria Math"/>
            </a:endParaRPr>
          </a:p>
        </p:txBody>
      </p:sp>
      <p:pic>
        <p:nvPicPr>
          <p:cNvPr id="42" name="Picture 41" descr="Green_check.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8835" y="1690330"/>
            <a:ext cx="350919" cy="350919"/>
          </a:xfrm>
          <a:prstGeom prst="rect">
            <a:avLst/>
          </a:prstGeom>
        </p:spPr>
      </p:pic>
      <p:pic>
        <p:nvPicPr>
          <p:cNvPr id="3" name="Picture 2" descr="1024px-Red_x.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8835" y="1690330"/>
            <a:ext cx="347579" cy="347579"/>
          </a:xfrm>
          <a:prstGeom prst="rect">
            <a:avLst/>
          </a:prstGeom>
        </p:spPr>
      </p:pic>
      <p:cxnSp>
        <p:nvCxnSpPr>
          <p:cNvPr id="5" name="Straight Arrow Connector 4"/>
          <p:cNvCxnSpPr>
            <a:stCxn id="44" idx="1"/>
            <a:endCxn id="45" idx="7"/>
          </p:cNvCxnSpPr>
          <p:nvPr/>
        </p:nvCxnSpPr>
        <p:spPr bwMode="auto">
          <a:xfrm flipH="1">
            <a:off x="2489318" y="1865790"/>
            <a:ext cx="2491832" cy="1133589"/>
          </a:xfrm>
          <a:prstGeom prst="straightConnector1">
            <a:avLst/>
          </a:prstGeom>
          <a:solidFill>
            <a:schemeClr val="accent1"/>
          </a:solidFill>
          <a:ln w="25400" cap="flat" cmpd="sng" algn="ctr">
            <a:solidFill>
              <a:schemeClr val="tx1"/>
            </a:solidFill>
            <a:prstDash val="solid"/>
            <a:round/>
            <a:headEnd type="none" w="sm" len="sm"/>
            <a:tailEnd type="arrow"/>
          </a:ln>
          <a:effectLst/>
        </p:spPr>
      </p:cxnSp>
      <p:sp>
        <p:nvSpPr>
          <p:cNvPr id="50" name="TextBox 49"/>
          <p:cNvSpPr txBox="1"/>
          <p:nvPr/>
        </p:nvSpPr>
        <p:spPr>
          <a:xfrm>
            <a:off x="2933996" y="1982503"/>
            <a:ext cx="1198958" cy="646331"/>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Integrity Violation</a:t>
            </a:r>
            <a:endParaRPr lang="en-US" sz="1800" dirty="0">
              <a:latin typeface="Cambria Math"/>
              <a:cs typeface="Cambria Math"/>
            </a:endParaRPr>
          </a:p>
        </p:txBody>
      </p:sp>
    </p:spTree>
    <p:extLst>
      <p:ext uri="{BB962C8B-B14F-4D97-AF65-F5344CB8AC3E}">
        <p14:creationId xmlns:p14="http://schemas.microsoft.com/office/powerpoint/2010/main" val="2694433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73"/>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77"/>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74"/>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78"/>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76"/>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79"/>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42"/>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par>
                                <p:cTn id="43" presetID="1" presetClass="entr" presetSubtype="0" fill="hold" grpId="2" nodeType="withEffect">
                                  <p:stCondLst>
                                    <p:cond delay="0"/>
                                  </p:stCondLst>
                                  <p:childTnLst>
                                    <p:set>
                                      <p:cBhvr>
                                        <p:cTn id="44" dur="1" fill="hold">
                                          <p:stCondLst>
                                            <p:cond delay="0"/>
                                          </p:stCondLst>
                                        </p:cTn>
                                        <p:tgtEl>
                                          <p:spTgt spid="7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74"/>
                                        </p:tgtEl>
                                        <p:attrNameLst>
                                          <p:attrName>style.visibility</p:attrName>
                                        </p:attrNameLst>
                                      </p:cBhvr>
                                      <p:to>
                                        <p:strVal val="visible"/>
                                      </p:to>
                                    </p:set>
                                  </p:childTnLst>
                                </p:cTn>
                              </p:par>
                              <p:par>
                                <p:cTn id="49" presetID="1" presetClass="entr" presetSubtype="0" fill="hold" grpId="2" nodeType="withEffect">
                                  <p:stCondLst>
                                    <p:cond delay="0"/>
                                  </p:stCondLst>
                                  <p:childTnLst>
                                    <p:set>
                                      <p:cBhvr>
                                        <p:cTn id="50" dur="1" fill="hold">
                                          <p:stCondLst>
                                            <p:cond delay="0"/>
                                          </p:stCondLst>
                                        </p:cTn>
                                        <p:tgtEl>
                                          <p:spTgt spid="7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0"/>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7" grpId="1" animBg="1"/>
      <p:bldP spid="77" grpId="2" animBg="1"/>
      <p:bldP spid="78" grpId="0" animBg="1"/>
      <p:bldP spid="78" grpId="1" animBg="1"/>
      <p:bldP spid="78" grpId="2" animBg="1"/>
      <p:bldP spid="79" grpId="0" animBg="1"/>
      <p:bldP spid="79" grpId="1" animBg="1"/>
      <p:bldP spid="5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43" name="Cloud 42"/>
          <p:cNvSpPr/>
          <p:nvPr/>
        </p:nvSpPr>
        <p:spPr bwMode="auto">
          <a:xfrm>
            <a:off x="4425008" y="1323474"/>
            <a:ext cx="7098729" cy="4398210"/>
          </a:xfrm>
          <a:prstGeom prst="cloud">
            <a:avLst/>
          </a:prstGeom>
          <a:solidFill>
            <a:srgbClr val="D9D9D9"/>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44" name="Rounded Rectangle 43"/>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45" name="Oval 44"/>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46" name="Rounded Rectangle 45"/>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47" name="Group 46"/>
          <p:cNvGrpSpPr/>
          <p:nvPr/>
        </p:nvGrpSpPr>
        <p:grpSpPr>
          <a:xfrm>
            <a:off x="4981149" y="4309657"/>
            <a:ext cx="2111366" cy="1107766"/>
            <a:chOff x="8594236" y="2018892"/>
            <a:chExt cx="2111366" cy="1107766"/>
          </a:xfrm>
        </p:grpSpPr>
        <p:sp>
          <p:nvSpPr>
            <p:cNvPr id="48" name="Rectangle 47"/>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49" name="Rounded Rectangle 48"/>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28" name="Straight Arrow Connector 27"/>
          <p:cNvCxnSpPr>
            <a:stCxn id="45" idx="5"/>
          </p:cNvCxnSpPr>
          <p:nvPr/>
        </p:nvCxnSpPr>
        <p:spPr bwMode="auto">
          <a:xfrm>
            <a:off x="2489318" y="3614139"/>
            <a:ext cx="2491832" cy="986455"/>
          </a:xfrm>
          <a:prstGeom prst="straightConnector1">
            <a:avLst/>
          </a:prstGeom>
          <a:solidFill>
            <a:schemeClr val="accent1"/>
          </a:solidFill>
          <a:ln w="25400" cap="flat" cmpd="sng" algn="ctr">
            <a:solidFill>
              <a:schemeClr val="tx1"/>
            </a:solidFill>
            <a:prstDash val="solid"/>
            <a:round/>
            <a:headEnd type="none" w="sm" len="sm"/>
            <a:tailEnd type="arrow"/>
          </a:ln>
          <a:effectLst/>
        </p:spPr>
      </p:cxnSp>
      <p:sp>
        <p:nvSpPr>
          <p:cNvPr id="13" name="Rectangle 12"/>
          <p:cNvSpPr/>
          <p:nvPr/>
        </p:nvSpPr>
        <p:spPr bwMode="auto">
          <a:xfrm>
            <a:off x="2742097" y="3745165"/>
            <a:ext cx="1633356" cy="672292"/>
          </a:xfrm>
          <a:prstGeom prst="rect">
            <a:avLst/>
          </a:prstGeom>
          <a:solidFill>
            <a:srgbClr val="F2F2F2"/>
          </a:solidFill>
          <a:ln w="12700" cap="flat" cmpd="sng" algn="ctr">
            <a:solidFill>
              <a:srgbClr val="7F7F7F"/>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nvGrpSpPr>
          <p:cNvPr id="7" name="Group 6"/>
          <p:cNvGrpSpPr/>
          <p:nvPr/>
        </p:nvGrpSpPr>
        <p:grpSpPr>
          <a:xfrm>
            <a:off x="2742097" y="3733820"/>
            <a:ext cx="1633356" cy="679932"/>
            <a:chOff x="2051430" y="4600594"/>
            <a:chExt cx="1633356" cy="679932"/>
          </a:xfrm>
        </p:grpSpPr>
        <p:graphicFrame>
          <p:nvGraphicFramePr>
            <p:cNvPr id="32" name="Object 31"/>
            <p:cNvGraphicFramePr>
              <a:graphicFrameLocks noChangeAspect="1"/>
            </p:cNvGraphicFramePr>
            <p:nvPr>
              <p:extLst>
                <p:ext uri="{D42A27DB-BD31-4B8C-83A1-F6EECF244321}">
                  <p14:modId xmlns:p14="http://schemas.microsoft.com/office/powerpoint/2010/main" val="4181234802"/>
                </p:ext>
              </p:extLst>
            </p:nvPr>
          </p:nvGraphicFramePr>
          <p:xfrm>
            <a:off x="2051430" y="4600594"/>
            <a:ext cx="947714" cy="679932"/>
          </p:xfrm>
          <a:graphic>
            <a:graphicData uri="http://schemas.openxmlformats.org/presentationml/2006/ole">
              <mc:AlternateContent xmlns:mc="http://schemas.openxmlformats.org/markup-compatibility/2006">
                <mc:Choice xmlns:v="urn:schemas-microsoft-com:vml" Requires="v">
                  <p:oleObj spid="_x0000_s8732" name="Equation" r:id="rId3" imgW="317500" imgH="228600" progId="Equation.3">
                    <p:embed/>
                  </p:oleObj>
                </mc:Choice>
                <mc:Fallback>
                  <p:oleObj name="Equation" r:id="rId3" imgW="317500" imgH="228600" progId="Equation.3">
                    <p:embed/>
                    <p:pic>
                      <p:nvPicPr>
                        <p:cNvPr id="0" name=""/>
                        <p:cNvPicPr/>
                        <p:nvPr/>
                      </p:nvPicPr>
                      <p:blipFill>
                        <a:blip r:embed="rId4"/>
                        <a:stretch>
                          <a:fillRect/>
                        </a:stretch>
                      </p:blipFill>
                      <p:spPr>
                        <a:xfrm>
                          <a:off x="2051430" y="4600594"/>
                          <a:ext cx="947714" cy="679932"/>
                        </a:xfrm>
                        <a:prstGeom prst="rect">
                          <a:avLst/>
                        </a:prstGeom>
                        <a:noFill/>
                        <a:ln>
                          <a:noFill/>
                        </a:ln>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1095877626"/>
                </p:ext>
              </p:extLst>
            </p:nvPr>
          </p:nvGraphicFramePr>
          <p:xfrm>
            <a:off x="3419674" y="4611939"/>
            <a:ext cx="265112" cy="603250"/>
          </p:xfrm>
          <a:graphic>
            <a:graphicData uri="http://schemas.openxmlformats.org/presentationml/2006/ole">
              <mc:AlternateContent xmlns:mc="http://schemas.openxmlformats.org/markup-compatibility/2006">
                <mc:Choice xmlns:v="urn:schemas-microsoft-com:vml" Requires="v">
                  <p:oleObj spid="_x0000_s8733" name="Equation" r:id="rId5" imgW="88900" imgH="203200" progId="Equation.3">
                    <p:embed/>
                  </p:oleObj>
                </mc:Choice>
                <mc:Fallback>
                  <p:oleObj name="Equation" r:id="rId5" imgW="88900" imgH="203200" progId="Equation.3">
                    <p:embed/>
                    <p:pic>
                      <p:nvPicPr>
                        <p:cNvPr id="0" name=""/>
                        <p:cNvPicPr/>
                        <p:nvPr/>
                      </p:nvPicPr>
                      <p:blipFill>
                        <a:blip r:embed="rId6"/>
                        <a:stretch>
                          <a:fillRect/>
                        </a:stretch>
                      </p:blipFill>
                      <p:spPr>
                        <a:xfrm>
                          <a:off x="3419674" y="4611939"/>
                          <a:ext cx="265112" cy="603250"/>
                        </a:xfrm>
                        <a:prstGeom prst="rect">
                          <a:avLst/>
                        </a:prstGeom>
                        <a:noFill/>
                        <a:ln>
                          <a:noFill/>
                        </a:ln>
                      </p:spPr>
                    </p:pic>
                  </p:oleObj>
                </mc:Fallback>
              </mc:AlternateContent>
            </a:graphicData>
          </a:graphic>
        </p:graphicFrame>
        <p:pic>
          <p:nvPicPr>
            <p:cNvPr id="31" name="Picture 30"/>
            <p:cNvPicPr>
              <a:picLocks noChangeAspect="1"/>
            </p:cNvPicPr>
            <p:nvPr/>
          </p:nvPicPr>
          <p:blipFill>
            <a:blip r:embed="rId7"/>
            <a:stretch>
              <a:fillRect/>
            </a:stretch>
          </p:blipFill>
          <p:spPr>
            <a:xfrm>
              <a:off x="2899006" y="4666560"/>
              <a:ext cx="597367" cy="512029"/>
            </a:xfrm>
            <a:prstGeom prst="rect">
              <a:avLst/>
            </a:prstGeom>
          </p:spPr>
        </p:pic>
      </p:grpSp>
      <p:sp>
        <p:nvSpPr>
          <p:cNvPr id="9" name="Rectangle 8"/>
          <p:cNvSpPr/>
          <p:nvPr/>
        </p:nvSpPr>
        <p:spPr bwMode="auto">
          <a:xfrm>
            <a:off x="173792" y="1778361"/>
            <a:ext cx="1430441" cy="901024"/>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Software CA</a:t>
            </a:r>
          </a:p>
        </p:txBody>
      </p:sp>
      <p:pic>
        <p:nvPicPr>
          <p:cNvPr id="51" name="Picture 50"/>
          <p:cNvPicPr>
            <a:picLocks noChangeAspect="1"/>
          </p:cNvPicPr>
          <p:nvPr/>
        </p:nvPicPr>
        <p:blipFill>
          <a:blip r:embed="rId7"/>
          <a:stretch>
            <a:fillRect/>
          </a:stretch>
        </p:blipFill>
        <p:spPr>
          <a:xfrm>
            <a:off x="537765" y="2059399"/>
            <a:ext cx="597367" cy="512029"/>
          </a:xfrm>
          <a:prstGeom prst="rect">
            <a:avLst/>
          </a:prstGeom>
        </p:spPr>
      </p:pic>
      <p:sp>
        <p:nvSpPr>
          <p:cNvPr id="10" name="Bent Arrow 9"/>
          <p:cNvSpPr/>
          <p:nvPr/>
        </p:nvSpPr>
        <p:spPr bwMode="auto">
          <a:xfrm flipV="1">
            <a:off x="173792" y="2679385"/>
            <a:ext cx="842222" cy="793555"/>
          </a:xfrm>
          <a:prstGeom prst="bentArrow">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cxnSp>
        <p:nvCxnSpPr>
          <p:cNvPr id="53" name="Straight Arrow Connector 52"/>
          <p:cNvCxnSpPr>
            <a:endCxn id="45" idx="7"/>
          </p:cNvCxnSpPr>
          <p:nvPr/>
        </p:nvCxnSpPr>
        <p:spPr bwMode="auto">
          <a:xfrm flipH="1">
            <a:off x="2489318" y="1865790"/>
            <a:ext cx="2491833" cy="1133589"/>
          </a:xfrm>
          <a:prstGeom prst="straightConnector1">
            <a:avLst/>
          </a:prstGeom>
          <a:solidFill>
            <a:schemeClr val="accent1"/>
          </a:solidFill>
          <a:ln w="25400" cap="flat" cmpd="sng" algn="ctr">
            <a:solidFill>
              <a:schemeClr val="tx1"/>
            </a:solidFill>
            <a:prstDash val="dash"/>
            <a:round/>
            <a:headEnd type="none" w="sm" len="sm"/>
            <a:tailEnd type="arrow"/>
          </a:ln>
          <a:effectLst/>
        </p:spPr>
      </p:cxnSp>
      <p:sp>
        <p:nvSpPr>
          <p:cNvPr id="55" name="TextBox 54"/>
          <p:cNvSpPr txBox="1"/>
          <p:nvPr/>
        </p:nvSpPr>
        <p:spPr>
          <a:xfrm>
            <a:off x="2489318" y="1856398"/>
            <a:ext cx="1758384" cy="646331"/>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Revocation Notifications</a:t>
            </a:r>
            <a:endParaRPr lang="en-US" sz="1800" dirty="0">
              <a:latin typeface="Cambria Math"/>
              <a:cs typeface="Cambria Math"/>
            </a:endParaRPr>
          </a:p>
        </p:txBody>
      </p:sp>
      <p:cxnSp>
        <p:nvCxnSpPr>
          <p:cNvPr id="30" name="Straight Arrow Connector 29"/>
          <p:cNvCxnSpPr>
            <a:endCxn id="48" idx="0"/>
          </p:cNvCxnSpPr>
          <p:nvPr/>
        </p:nvCxnSpPr>
        <p:spPr bwMode="auto">
          <a:xfrm>
            <a:off x="6036832" y="2245895"/>
            <a:ext cx="0" cy="2063762"/>
          </a:xfrm>
          <a:prstGeom prst="straightConnector1">
            <a:avLst/>
          </a:prstGeom>
          <a:solidFill>
            <a:schemeClr val="accent1"/>
          </a:solidFill>
          <a:ln w="25400" cap="flat" cmpd="sng" algn="ctr">
            <a:solidFill>
              <a:schemeClr val="tx1"/>
            </a:solidFill>
            <a:prstDash val="solid"/>
            <a:round/>
            <a:headEnd type="none" w="sm" len="sm"/>
            <a:tailEnd type="arrow"/>
          </a:ln>
          <a:effectLst/>
        </p:spPr>
      </p:cxnSp>
      <p:sp>
        <p:nvSpPr>
          <p:cNvPr id="34" name="TextBox 33"/>
          <p:cNvSpPr txBox="1"/>
          <p:nvPr/>
        </p:nvSpPr>
        <p:spPr>
          <a:xfrm>
            <a:off x="5119598" y="2803407"/>
            <a:ext cx="1758384" cy="646331"/>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Integrity Measurement</a:t>
            </a:r>
            <a:endParaRPr lang="en-US" sz="1800" dirty="0">
              <a:latin typeface="Cambria Math"/>
              <a:cs typeface="Cambria Math"/>
            </a:endParaRPr>
          </a:p>
        </p:txBody>
      </p:sp>
      <p:sp>
        <p:nvSpPr>
          <p:cNvPr id="2" name="Title 1"/>
          <p:cNvSpPr>
            <a:spLocks noGrp="1"/>
          </p:cNvSpPr>
          <p:nvPr>
            <p:ph type="title"/>
          </p:nvPr>
        </p:nvSpPr>
        <p:spPr/>
        <p:txBody>
          <a:bodyPr/>
          <a:lstStyle/>
          <a:p>
            <a:r>
              <a:rPr lang="en-US" dirty="0"/>
              <a:t>Keylime </a:t>
            </a:r>
            <a:r>
              <a:rPr lang="en-US" dirty="0" smtClean="0"/>
              <a:t>Software Certificate Authority</a:t>
            </a:r>
            <a:endParaRPr lang="en-US" dirty="0"/>
          </a:p>
        </p:txBody>
      </p:sp>
      <p:graphicFrame>
        <p:nvGraphicFramePr>
          <p:cNvPr id="52" name="Table 51"/>
          <p:cNvGraphicFramePr>
            <a:graphicFrameLocks noGrp="1"/>
          </p:cNvGraphicFramePr>
          <p:nvPr>
            <p:extLst>
              <p:ext uri="{D42A27DB-BD31-4B8C-83A1-F6EECF244321}">
                <p14:modId xmlns:p14="http://schemas.microsoft.com/office/powerpoint/2010/main" val="3730346300"/>
              </p:ext>
            </p:extLst>
          </p:nvPr>
        </p:nvGraphicFramePr>
        <p:xfrm>
          <a:off x="7050266" y="2544108"/>
          <a:ext cx="4945806" cy="1483360"/>
        </p:xfrm>
        <a:graphic>
          <a:graphicData uri="http://schemas.openxmlformats.org/drawingml/2006/table">
            <a:tbl>
              <a:tblPr firstRow="1" bandRow="1">
                <a:tableStyleId>{1E171933-4619-4E11-9A3F-F7608DF75F80}</a:tableStyleId>
              </a:tblPr>
              <a:tblGrid>
                <a:gridCol w="2646406"/>
                <a:gridCol w="2299400"/>
              </a:tblGrid>
              <a:tr h="370840">
                <a:tc gridSpan="2">
                  <a:txBody>
                    <a:bodyPr/>
                    <a:lstStyle/>
                    <a:p>
                      <a:pPr algn="ctr"/>
                      <a:r>
                        <a:rPr lang="en-US" sz="1400" b="1" dirty="0" smtClean="0"/>
                        <a:t>Bootstrap Key</a:t>
                      </a:r>
                      <a:r>
                        <a:rPr lang="en-US" sz="1400" b="1" baseline="0" dirty="0" smtClean="0"/>
                        <a:t> Enables</a:t>
                      </a:r>
                      <a:endParaRPr lang="en-US" sz="1400" b="1" dirty="0"/>
                    </a:p>
                  </a:txBody>
                  <a:tcPr marL="121888" marR="121888">
                    <a:lnB w="12700" cap="flat" cmpd="sng" algn="ctr">
                      <a:solidFill>
                        <a:scrgbClr r="0" g="0" b="0"/>
                      </a:solidFill>
                      <a:prstDash val="solid"/>
                      <a:round/>
                      <a:headEnd type="none" w="med" len="med"/>
                      <a:tailEnd type="none" w="med" len="med"/>
                    </a:lnB>
                  </a:tcPr>
                </a:tc>
                <a:tc hMerge="1">
                  <a:txBody>
                    <a:bodyPr/>
                    <a:lstStyle/>
                    <a:p>
                      <a:endParaRPr lang="en-US"/>
                    </a:p>
                  </a:txBody>
                  <a:tcPr/>
                </a:tc>
              </a:tr>
              <a:tr h="370840">
                <a:tc>
                  <a:txBody>
                    <a:bodyPr/>
                    <a:lstStyle/>
                    <a:p>
                      <a:r>
                        <a:rPr lang="en-US" sz="1400" b="1" dirty="0" smtClean="0"/>
                        <a:t>Secure config management</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Secure</a:t>
                      </a:r>
                      <a:r>
                        <a:rPr lang="en-US" sz="1400" b="1" baseline="0" dirty="0" smtClean="0"/>
                        <a:t> databases</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sz="1400" b="1" dirty="0" smtClean="0"/>
                        <a:t>Encrypted hard disks</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Data integrity</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sz="1400" b="1" baseline="0" dirty="0" smtClean="0"/>
                        <a:t>IPsec encryption</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smtClean="0"/>
                        <a:t>Provenance</a:t>
                      </a:r>
                      <a:r>
                        <a:rPr lang="en-US" sz="1400" b="1" baseline="0" dirty="0" smtClean="0"/>
                        <a:t> authenticity</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02205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P spid="10" grpId="0" animBg="1"/>
      <p:bldP spid="55"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Hosting Sensitive Applications in the Cloud</a:t>
            </a:r>
            <a:endParaRPr lang="en-US" dirty="0"/>
          </a:p>
        </p:txBody>
      </p:sp>
      <p:grpSp>
        <p:nvGrpSpPr>
          <p:cNvPr id="4" name="Group 3"/>
          <p:cNvGrpSpPr>
            <a:grpSpLocks noChangeAspect="1"/>
          </p:cNvGrpSpPr>
          <p:nvPr/>
        </p:nvGrpSpPr>
        <p:grpSpPr>
          <a:xfrm>
            <a:off x="644671" y="1554728"/>
            <a:ext cx="10899482" cy="3189907"/>
            <a:chOff x="461800" y="1706596"/>
            <a:chExt cx="7740368" cy="2265342"/>
          </a:xfrm>
        </p:grpSpPr>
        <p:pic>
          <p:nvPicPr>
            <p:cNvPr id="5" name="Picture 4" descr="54cb19a6a7da0_-_facial-recognition-01-0813-de.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12225" y="1872191"/>
              <a:ext cx="2799662" cy="2099747"/>
            </a:xfrm>
            <a:prstGeom prst="rect">
              <a:avLst/>
            </a:prstGeom>
          </p:spPr>
        </p:pic>
        <p:pic>
          <p:nvPicPr>
            <p:cNvPr id="6" name="Picture 5" descr="security-camera-ipad-chicago.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1800" y="1706596"/>
              <a:ext cx="1500850" cy="1310928"/>
            </a:xfrm>
            <a:prstGeom prst="rect">
              <a:avLst/>
            </a:prstGeom>
          </p:spPr>
        </p:pic>
        <p:pic>
          <p:nvPicPr>
            <p:cNvPr id="7" name="Picture 6" descr="Tacter_31D_military_computer_Elbit_Systems_Israel_Israeli_Defence _industry_00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86111" y="1706596"/>
              <a:ext cx="2415251" cy="1618218"/>
            </a:xfrm>
            <a:prstGeom prst="rect">
              <a:avLst/>
            </a:prstGeom>
          </p:spPr>
        </p:pic>
        <p:pic>
          <p:nvPicPr>
            <p:cNvPr id="8" name="Picture 7" descr="url.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26149" y="2254729"/>
              <a:ext cx="2135825" cy="1525589"/>
            </a:xfrm>
            <a:prstGeom prst="rect">
              <a:avLst/>
            </a:prstGeom>
          </p:spPr>
        </p:pic>
        <p:pic>
          <p:nvPicPr>
            <p:cNvPr id="9" name="Picture 8" descr="Ion_Proton_semiconductor_sequencer3.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46290" y="2013486"/>
              <a:ext cx="1355878" cy="845305"/>
            </a:xfrm>
            <a:prstGeom prst="rect">
              <a:avLst/>
            </a:prstGeom>
          </p:spPr>
        </p:pic>
      </p:grpSp>
      <p:sp>
        <p:nvSpPr>
          <p:cNvPr id="10"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Deploying these apps and data requires more trust in the cloud provider</a:t>
            </a:r>
            <a:endParaRPr lang="en-US" sz="1800" b="1" dirty="0"/>
          </a:p>
        </p:txBody>
      </p:sp>
    </p:spTree>
    <p:extLst>
      <p:ext uri="{BB962C8B-B14F-4D97-AF65-F5344CB8AC3E}">
        <p14:creationId xmlns:p14="http://schemas.microsoft.com/office/powerpoint/2010/main" val="21840650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Virtualizing Keylime – Background</a:t>
            </a:r>
            <a:endParaRPr lang="en-US" dirty="0"/>
          </a:p>
        </p:txBody>
      </p:sp>
      <p:sp>
        <p:nvSpPr>
          <p:cNvPr id="3" name="Content Placeholder 2"/>
          <p:cNvSpPr>
            <a:spLocks noGrp="1"/>
          </p:cNvSpPr>
          <p:nvPr>
            <p:ph idx="1"/>
          </p:nvPr>
        </p:nvSpPr>
        <p:spPr>
          <a:xfrm>
            <a:off x="2079894" y="4010526"/>
            <a:ext cx="8029037" cy="2106810"/>
          </a:xfrm>
        </p:spPr>
        <p:txBody>
          <a:bodyPr/>
          <a:lstStyle/>
          <a:p>
            <a:r>
              <a:rPr lang="en-US" dirty="0" smtClean="0"/>
              <a:t>Xen supports vTPM since version 4.3</a:t>
            </a:r>
          </a:p>
          <a:p>
            <a:pPr lvl="1"/>
            <a:r>
              <a:rPr lang="en-US" dirty="0" smtClean="0"/>
              <a:t>Each vTPM is a separate Xen domain</a:t>
            </a:r>
          </a:p>
          <a:p>
            <a:pPr lvl="1"/>
            <a:r>
              <a:rPr lang="en-US" dirty="0" smtClean="0"/>
              <a:t>Trust of vTPMs rooted in hardware TPM of the hypervisor</a:t>
            </a:r>
          </a:p>
          <a:p>
            <a:pPr lvl="1"/>
            <a:r>
              <a:rPr lang="en-US" dirty="0" smtClean="0">
                <a:latin typeface="Arial"/>
                <a:cs typeface="Arial"/>
              </a:rPr>
              <a:t>DeepQuote</a:t>
            </a:r>
            <a:r>
              <a:rPr lang="en-US" dirty="0" smtClean="0"/>
              <a:t> operation to obtain hardware TPM quote from a vTPM</a:t>
            </a:r>
          </a:p>
          <a:p>
            <a:pPr lvl="1"/>
            <a:endParaRPr lang="en-US" dirty="0"/>
          </a:p>
          <a:p>
            <a:pPr lvl="1"/>
            <a:endParaRPr lang="en-US" dirty="0"/>
          </a:p>
          <a:p>
            <a:endParaRPr lang="en-US" dirty="0"/>
          </a:p>
        </p:txBody>
      </p:sp>
      <p:grpSp>
        <p:nvGrpSpPr>
          <p:cNvPr id="19" name="Group 18"/>
          <p:cNvGrpSpPr/>
          <p:nvPr/>
        </p:nvGrpSpPr>
        <p:grpSpPr>
          <a:xfrm>
            <a:off x="3802523" y="1289304"/>
            <a:ext cx="4583779" cy="2523706"/>
            <a:chOff x="921421" y="1289304"/>
            <a:chExt cx="4583779" cy="2523706"/>
          </a:xfrm>
        </p:grpSpPr>
        <p:sp>
          <p:nvSpPr>
            <p:cNvPr id="5" name="Rounded Rectangle 4"/>
            <p:cNvSpPr/>
            <p:nvPr/>
          </p:nvSpPr>
          <p:spPr bwMode="auto">
            <a:xfrm>
              <a:off x="921422" y="1748752"/>
              <a:ext cx="781536" cy="837405"/>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VM1</a:t>
              </a:r>
            </a:p>
          </p:txBody>
        </p:sp>
        <p:sp>
          <p:nvSpPr>
            <p:cNvPr id="6" name="Rounded Rectangle 5"/>
            <p:cNvSpPr/>
            <p:nvPr/>
          </p:nvSpPr>
          <p:spPr bwMode="auto">
            <a:xfrm>
              <a:off x="921421" y="2697811"/>
              <a:ext cx="4583779" cy="837405"/>
            </a:xfrm>
            <a:prstGeom prst="roundRect">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7" name="Rounded Rectangle 6"/>
            <p:cNvSpPr/>
            <p:nvPr/>
          </p:nvSpPr>
          <p:spPr bwMode="auto">
            <a:xfrm>
              <a:off x="1702958" y="1748752"/>
              <a:ext cx="781536" cy="837405"/>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pitchFamily="-110" charset="0"/>
                </a:rPr>
                <a:t>VTPM1</a:t>
              </a:r>
            </a:p>
          </p:txBody>
        </p:sp>
        <p:sp>
          <p:nvSpPr>
            <p:cNvPr id="8" name="Rounded Rectangle 7"/>
            <p:cNvSpPr/>
            <p:nvPr/>
          </p:nvSpPr>
          <p:spPr bwMode="auto">
            <a:xfrm>
              <a:off x="2636894" y="1748752"/>
              <a:ext cx="781536" cy="837405"/>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VM</a:t>
              </a:r>
            </a:p>
          </p:txBody>
        </p:sp>
        <p:sp>
          <p:nvSpPr>
            <p:cNvPr id="9" name="Rounded Rectangle 8"/>
            <p:cNvSpPr/>
            <p:nvPr/>
          </p:nvSpPr>
          <p:spPr bwMode="auto">
            <a:xfrm>
              <a:off x="3418430" y="1748752"/>
              <a:ext cx="781536" cy="837405"/>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pitchFamily="-110" charset="0"/>
                </a:rPr>
                <a:t>VTPM2</a:t>
              </a:r>
            </a:p>
          </p:txBody>
        </p:sp>
        <p:grpSp>
          <p:nvGrpSpPr>
            <p:cNvPr id="10" name="Group 9"/>
            <p:cNvGrpSpPr/>
            <p:nvPr/>
          </p:nvGrpSpPr>
          <p:grpSpPr>
            <a:xfrm>
              <a:off x="4199966" y="1748752"/>
              <a:ext cx="1305234" cy="847448"/>
              <a:chOff x="10340283" y="2889043"/>
              <a:chExt cx="1305234" cy="847448"/>
            </a:xfrm>
          </p:grpSpPr>
          <p:sp>
            <p:nvSpPr>
              <p:cNvPr id="11" name="Rounded Rectangle 10"/>
              <p:cNvSpPr/>
              <p:nvPr/>
            </p:nvSpPr>
            <p:spPr bwMode="auto">
              <a:xfrm>
                <a:off x="10340283" y="2889043"/>
                <a:ext cx="1305234" cy="847448"/>
              </a:xfrm>
              <a:prstGeom prst="round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12" name="Picture 11" descr="openstack-logo5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99328" y="2919195"/>
                <a:ext cx="787144" cy="787144"/>
              </a:xfrm>
              <a:prstGeom prst="rect">
                <a:avLst/>
              </a:prstGeom>
            </p:spPr>
          </p:pic>
        </p:grpSp>
        <p:pic>
          <p:nvPicPr>
            <p:cNvPr id="13" name="Picture 12" descr="xen.ab68f150b66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4700" y="2826331"/>
              <a:ext cx="1309878" cy="597231"/>
            </a:xfrm>
            <a:prstGeom prst="rect">
              <a:avLst/>
            </a:prstGeom>
          </p:spPr>
        </p:pic>
        <p:sp>
          <p:nvSpPr>
            <p:cNvPr id="14" name="Rounded Rectangle 13"/>
            <p:cNvSpPr/>
            <p:nvPr/>
          </p:nvSpPr>
          <p:spPr bwMode="auto">
            <a:xfrm>
              <a:off x="948219" y="1289304"/>
              <a:ext cx="1536276" cy="459448"/>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110" charset="0"/>
                </a:rPr>
                <a:t>Keylime</a:t>
              </a:r>
            </a:p>
          </p:txBody>
        </p:sp>
        <p:sp>
          <p:nvSpPr>
            <p:cNvPr id="15" name="Rounded Rectangle 14"/>
            <p:cNvSpPr/>
            <p:nvPr/>
          </p:nvSpPr>
          <p:spPr bwMode="auto">
            <a:xfrm>
              <a:off x="2622693" y="1289304"/>
              <a:ext cx="1536276" cy="459448"/>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110" charset="0"/>
                </a:rPr>
                <a:t>Keylime</a:t>
              </a:r>
            </a:p>
          </p:txBody>
        </p:sp>
        <p:sp>
          <p:nvSpPr>
            <p:cNvPr id="16" name="Rounded Rectangle 15"/>
            <p:cNvSpPr/>
            <p:nvPr/>
          </p:nvSpPr>
          <p:spPr bwMode="auto">
            <a:xfrm>
              <a:off x="2108404" y="3257422"/>
              <a:ext cx="1056979" cy="555588"/>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smtClean="0">
                  <a:solidFill>
                    <a:srgbClr val="FFFFFF"/>
                  </a:solidFill>
                </a:rPr>
                <a:t>Hardware TPM</a:t>
              </a:r>
              <a:endParaRPr lang="en-US" sz="1500" b="1" dirty="0">
                <a:solidFill>
                  <a:srgbClr val="FFFFFF"/>
                </a:solidFill>
              </a:endParaRPr>
            </a:p>
          </p:txBody>
        </p:sp>
        <p:cxnSp>
          <p:nvCxnSpPr>
            <p:cNvPr id="18" name="Elbow Connector 17"/>
            <p:cNvCxnSpPr>
              <a:stCxn id="9" idx="2"/>
              <a:endCxn id="16" idx="0"/>
            </p:cNvCxnSpPr>
            <p:nvPr/>
          </p:nvCxnSpPr>
          <p:spPr bwMode="auto">
            <a:xfrm rot="5400000">
              <a:off x="2887414" y="2335637"/>
              <a:ext cx="671265" cy="1172304"/>
            </a:xfrm>
            <a:prstGeom prst="bentConnector3">
              <a:avLst>
                <a:gd name="adj1" fmla="val 50000"/>
              </a:avLst>
            </a:prstGeom>
            <a:solidFill>
              <a:schemeClr val="accent1"/>
            </a:solidFill>
            <a:ln w="28575" cap="flat" cmpd="sng" algn="ctr">
              <a:solidFill>
                <a:schemeClr val="tx1"/>
              </a:solidFill>
              <a:prstDash val="solid"/>
              <a:round/>
              <a:headEnd type="none" w="sm" len="sm"/>
              <a:tailEnd type="arrow"/>
            </a:ln>
            <a:effectLst/>
          </p:spPr>
        </p:cxnSp>
        <p:cxnSp>
          <p:nvCxnSpPr>
            <p:cNvPr id="21" name="Elbow Connector 20"/>
            <p:cNvCxnSpPr>
              <a:endCxn id="16" idx="0"/>
            </p:cNvCxnSpPr>
            <p:nvPr/>
          </p:nvCxnSpPr>
          <p:spPr bwMode="auto">
            <a:xfrm rot="16200000" flipH="1">
              <a:off x="2042039" y="2662566"/>
              <a:ext cx="661221" cy="528490"/>
            </a:xfrm>
            <a:prstGeom prst="bentConnector3">
              <a:avLst>
                <a:gd name="adj1" fmla="val 49040"/>
              </a:avLst>
            </a:prstGeom>
            <a:solidFill>
              <a:schemeClr val="accent1"/>
            </a:solidFill>
            <a:ln w="28575" cap="flat" cmpd="sng" algn="ctr">
              <a:solidFill>
                <a:schemeClr val="tx1"/>
              </a:solidFill>
              <a:prstDash val="solid"/>
              <a:round/>
              <a:headEnd type="none" w="sm" len="sm"/>
              <a:tailEnd type="arrow"/>
            </a:ln>
            <a:effectLst/>
          </p:spPr>
        </p:cxnSp>
      </p:grpSp>
      <p:sp>
        <p:nvSpPr>
          <p:cNvPr id="22"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Apply the principle of least privilege to all provider-layer resources</a:t>
            </a:r>
            <a:endParaRPr lang="en-US" sz="1800" b="1" dirty="0"/>
          </a:p>
        </p:txBody>
      </p:sp>
    </p:spTree>
    <p:extLst>
      <p:ext uri="{BB962C8B-B14F-4D97-AF65-F5344CB8AC3E}">
        <p14:creationId xmlns:p14="http://schemas.microsoft.com/office/powerpoint/2010/main" val="11152093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Virtualizing Keylime</a:t>
            </a:r>
            <a:r>
              <a:rPr lang="en-US" dirty="0"/>
              <a:t> </a:t>
            </a:r>
            <a:r>
              <a:rPr lang="en-US" dirty="0" smtClean="0"/>
              <a:t>– Architecture </a:t>
            </a:r>
            <a:endParaRPr lang="en-US" dirty="0"/>
          </a:p>
        </p:txBody>
      </p:sp>
      <p:sp>
        <p:nvSpPr>
          <p:cNvPr id="20" name="Cloud 19"/>
          <p:cNvSpPr/>
          <p:nvPr/>
        </p:nvSpPr>
        <p:spPr bwMode="auto">
          <a:xfrm>
            <a:off x="4425008" y="1323474"/>
            <a:ext cx="7098729" cy="4398210"/>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2" name="Rounded Rectangle 21"/>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23" name="Oval 22"/>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24" name="Rounded Rectangle 23"/>
          <p:cNvSpPr/>
          <p:nvPr/>
        </p:nvSpPr>
        <p:spPr bwMode="auto">
          <a:xfrm>
            <a:off x="8156458" y="2245895"/>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25" name="Group 24"/>
          <p:cNvGrpSpPr/>
          <p:nvPr/>
        </p:nvGrpSpPr>
        <p:grpSpPr>
          <a:xfrm>
            <a:off x="4981149" y="4309657"/>
            <a:ext cx="2111366" cy="1107766"/>
            <a:chOff x="8594236" y="2018892"/>
            <a:chExt cx="2111366" cy="1107766"/>
          </a:xfrm>
        </p:grpSpPr>
        <p:sp>
          <p:nvSpPr>
            <p:cNvPr id="26" name="Rectangle 25"/>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27" name="Rounded Rectangle 26"/>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smtClean="0">
                  <a:solidFill>
                    <a:srgbClr val="FFFFFF"/>
                  </a:solidFill>
                </a:rPr>
                <a:t>vTPM</a:t>
              </a:r>
              <a:endParaRPr lang="en-US" sz="1500" b="1" dirty="0">
                <a:solidFill>
                  <a:srgbClr val="FFFFFF"/>
                </a:solidFill>
              </a:endParaRPr>
            </a:p>
          </p:txBody>
        </p:sp>
      </p:grpSp>
      <p:sp>
        <p:nvSpPr>
          <p:cNvPr id="32" name="Rounded Rectangle 31"/>
          <p:cNvSpPr/>
          <p:nvPr/>
        </p:nvSpPr>
        <p:spPr bwMode="auto">
          <a:xfrm>
            <a:off x="8156458" y="3561026"/>
            <a:ext cx="2113391" cy="869402"/>
          </a:xfrm>
          <a:prstGeom prst="round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Provider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cxnSp>
        <p:nvCxnSpPr>
          <p:cNvPr id="34" name="Straight Arrow Connector 33"/>
          <p:cNvCxnSpPr/>
          <p:nvPr/>
        </p:nvCxnSpPr>
        <p:spPr bwMode="auto">
          <a:xfrm flipH="1">
            <a:off x="5515456" y="2245895"/>
            <a:ext cx="1" cy="2063762"/>
          </a:xfrm>
          <a:prstGeom prst="straightConnector1">
            <a:avLst/>
          </a:prstGeom>
          <a:solidFill>
            <a:schemeClr val="accent1"/>
          </a:solidFill>
          <a:ln w="28575" cap="flat" cmpd="sng" algn="ctr">
            <a:solidFill>
              <a:schemeClr val="tx1"/>
            </a:solidFill>
            <a:prstDash val="solid"/>
            <a:round/>
            <a:headEnd type="arrow" w="sm" len="sm"/>
            <a:tailEnd type="arrow"/>
          </a:ln>
          <a:effectLst/>
        </p:spPr>
      </p:cxnSp>
      <p:sp>
        <p:nvSpPr>
          <p:cNvPr id="39" name="Rectangular Callout 38"/>
          <p:cNvSpPr/>
          <p:nvPr/>
        </p:nvSpPr>
        <p:spPr bwMode="auto">
          <a:xfrm>
            <a:off x="3318272" y="2733548"/>
            <a:ext cx="1662877" cy="763497"/>
          </a:xfrm>
          <a:prstGeom prst="wedgeRectCallout">
            <a:avLst>
              <a:gd name="adj1" fmla="val 81644"/>
              <a:gd name="adj2" fmla="val -1995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Use DeepQuote instead of quote</a:t>
            </a:r>
            <a:endParaRPr kumimoji="0" lang="en-US" sz="1400" b="1" i="0" u="none" strike="noStrike" cap="none" normalizeH="0" baseline="0" dirty="0" smtClean="0">
              <a:ln>
                <a:noFill/>
              </a:ln>
              <a:solidFill>
                <a:schemeClr val="tx1"/>
              </a:solidFill>
              <a:effectLst/>
              <a:latin typeface="Arial" pitchFamily="-110" charset="0"/>
            </a:endParaRPr>
          </a:p>
        </p:txBody>
      </p:sp>
      <p:cxnSp>
        <p:nvCxnSpPr>
          <p:cNvPr id="41" name="Elbow Connector 40"/>
          <p:cNvCxnSpPr>
            <a:stCxn id="24" idx="3"/>
            <a:endCxn id="32" idx="3"/>
          </p:cNvCxnSpPr>
          <p:nvPr/>
        </p:nvCxnSpPr>
        <p:spPr bwMode="auto">
          <a:xfrm>
            <a:off x="10269849" y="2680596"/>
            <a:ext cx="12700" cy="1315131"/>
          </a:xfrm>
          <a:prstGeom prst="bentConnector3">
            <a:avLst>
              <a:gd name="adj1" fmla="val 4642150"/>
            </a:avLst>
          </a:prstGeom>
          <a:solidFill>
            <a:schemeClr val="accent1"/>
          </a:solidFill>
          <a:ln w="28575" cap="flat" cmpd="sng" algn="ctr">
            <a:solidFill>
              <a:srgbClr val="000000"/>
            </a:solidFill>
            <a:prstDash val="dashDot"/>
            <a:round/>
            <a:headEnd type="none" w="sm" len="sm"/>
            <a:tailEnd type="arrow"/>
          </a:ln>
          <a:effectLst/>
        </p:spPr>
      </p:cxnSp>
      <p:sp>
        <p:nvSpPr>
          <p:cNvPr id="43" name="Rectangular Callout 42"/>
          <p:cNvSpPr/>
          <p:nvPr/>
        </p:nvSpPr>
        <p:spPr bwMode="auto">
          <a:xfrm>
            <a:off x="5705681" y="2501635"/>
            <a:ext cx="1784393" cy="1059391"/>
          </a:xfrm>
          <a:prstGeom prst="wedgeRectCallout">
            <a:avLst>
              <a:gd name="adj1" fmla="val 49540"/>
              <a:gd name="adj2" fmla="val 8914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Use DeepQuote to certify vTPM keys with hardware TPM</a:t>
            </a:r>
            <a:endParaRPr kumimoji="0" lang="en-US" sz="1400" b="1" i="0" u="none" strike="noStrike" cap="none" normalizeH="0" baseline="0" dirty="0" smtClean="0">
              <a:ln>
                <a:noFill/>
              </a:ln>
              <a:solidFill>
                <a:schemeClr val="tx1"/>
              </a:solidFill>
              <a:effectLst/>
              <a:latin typeface="Arial" pitchFamily="-110" charset="0"/>
            </a:endParaRPr>
          </a:p>
        </p:txBody>
      </p:sp>
      <p:cxnSp>
        <p:nvCxnSpPr>
          <p:cNvPr id="45" name="Straight Arrow Connector 44"/>
          <p:cNvCxnSpPr>
            <a:stCxn id="26" idx="3"/>
          </p:cNvCxnSpPr>
          <p:nvPr/>
        </p:nvCxnSpPr>
        <p:spPr bwMode="auto">
          <a:xfrm flipV="1">
            <a:off x="7092515" y="2580105"/>
            <a:ext cx="1063943" cy="2283435"/>
          </a:xfrm>
          <a:prstGeom prst="straightConnector1">
            <a:avLst/>
          </a:prstGeom>
          <a:solidFill>
            <a:schemeClr val="accent1"/>
          </a:solidFill>
          <a:ln w="28575" cap="flat" cmpd="sng" algn="ctr">
            <a:solidFill>
              <a:schemeClr val="tx1"/>
            </a:solidFill>
            <a:prstDash val="solid"/>
            <a:round/>
            <a:headEnd type="arrow" w="sm" len="sm"/>
            <a:tailEnd type="arrow"/>
          </a:ln>
          <a:effectLst/>
        </p:spPr>
      </p:cxnSp>
      <p:sp>
        <p:nvSpPr>
          <p:cNvPr id="47" name="Rectangular Callout 46"/>
          <p:cNvSpPr/>
          <p:nvPr/>
        </p:nvSpPr>
        <p:spPr bwMode="auto">
          <a:xfrm>
            <a:off x="10378050" y="1323474"/>
            <a:ext cx="1662877" cy="961588"/>
          </a:xfrm>
          <a:prstGeom prst="wedgeRectCallout">
            <a:avLst>
              <a:gd name="adj1" fmla="val -34124"/>
              <a:gd name="adj2" fmla="val 9143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Validate AIK from DeepQuotes with </a:t>
            </a:r>
            <a:r>
              <a:rPr lang="en-US" sz="1400" b="1" dirty="0">
                <a:solidFill>
                  <a:schemeClr val="tx1"/>
                </a:solidFill>
                <a:latin typeface="Arial" pitchFamily="-110" charset="0"/>
              </a:rPr>
              <a:t>p</a:t>
            </a:r>
            <a:r>
              <a:rPr lang="en-US" sz="1400" b="1" dirty="0" smtClean="0">
                <a:solidFill>
                  <a:schemeClr val="tx1"/>
                </a:solidFill>
                <a:latin typeface="Arial" pitchFamily="-110" charset="0"/>
              </a:rPr>
              <a:t>rovider</a:t>
            </a:r>
            <a:endParaRPr kumimoji="0" lang="en-US" sz="1400" b="1" i="0" u="none" strike="noStrike" cap="none" normalizeH="0" baseline="0" dirty="0" smtClean="0">
              <a:ln>
                <a:noFill/>
              </a:ln>
              <a:solidFill>
                <a:schemeClr val="tx1"/>
              </a:solidFill>
              <a:effectLst/>
              <a:latin typeface="Arial" pitchFamily="-110" charset="0"/>
            </a:endParaRPr>
          </a:p>
        </p:txBody>
      </p:sp>
      <p:grpSp>
        <p:nvGrpSpPr>
          <p:cNvPr id="48" name="Group 47"/>
          <p:cNvGrpSpPr/>
          <p:nvPr/>
        </p:nvGrpSpPr>
        <p:grpSpPr>
          <a:xfrm>
            <a:off x="10523651" y="5280526"/>
            <a:ext cx="1522990" cy="966361"/>
            <a:chOff x="10162698" y="4462665"/>
            <a:chExt cx="1522990" cy="966361"/>
          </a:xfrm>
        </p:grpSpPr>
        <p:cxnSp>
          <p:nvCxnSpPr>
            <p:cNvPr id="49" name="Straight Arrow Connector 48"/>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53" name="TextBox 52"/>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54" name="TextBox 53"/>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55" name="Rectangle 54"/>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33" name="Rectangular Callout 32"/>
          <p:cNvSpPr/>
          <p:nvPr/>
        </p:nvSpPr>
        <p:spPr bwMode="auto">
          <a:xfrm>
            <a:off x="9546611" y="4249639"/>
            <a:ext cx="1662877" cy="961588"/>
          </a:xfrm>
          <a:prstGeom prst="wedgeRectCallout">
            <a:avLst>
              <a:gd name="adj1" fmla="val -33320"/>
              <a:gd name="adj2" fmla="val -7678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solidFill>
                  <a:schemeClr val="tx1"/>
                </a:solidFill>
                <a:latin typeface="Arial" pitchFamily="-110" charset="0"/>
              </a:rPr>
              <a:t>Stores public keys of TPMs in hypervisor hosts</a:t>
            </a:r>
            <a:endParaRPr kumimoji="0" lang="en-US" sz="1400" b="1" i="0" u="none" strike="noStrike" cap="none" normalizeH="0" baseline="0" dirty="0" smtClean="0">
              <a:ln>
                <a:noFill/>
              </a:ln>
              <a:solidFill>
                <a:schemeClr val="tx1"/>
              </a:solidFill>
              <a:effectLst/>
              <a:latin typeface="Arial" pitchFamily="-110" charset="0"/>
            </a:endParaRPr>
          </a:p>
        </p:txBody>
      </p:sp>
      <p:sp>
        <p:nvSpPr>
          <p:cNvPr id="56" name="Rectangle 55"/>
          <p:cNvSpPr/>
          <p:nvPr/>
        </p:nvSpPr>
        <p:spPr bwMode="auto">
          <a:xfrm>
            <a:off x="4981150" y="5416005"/>
            <a:ext cx="2111366" cy="528574"/>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Xen Hypervisor</a:t>
            </a:r>
          </a:p>
        </p:txBody>
      </p:sp>
      <p:sp>
        <p:nvSpPr>
          <p:cNvPr id="57" name="Rounded Rectangle 56"/>
          <p:cNvSpPr/>
          <p:nvPr/>
        </p:nvSpPr>
        <p:spPr bwMode="auto">
          <a:xfrm>
            <a:off x="6482916" y="5635300"/>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cxnSp>
        <p:nvCxnSpPr>
          <p:cNvPr id="59" name="Straight Connector 58"/>
          <p:cNvCxnSpPr>
            <a:stCxn id="57" idx="0"/>
            <a:endCxn id="27" idx="2"/>
          </p:cNvCxnSpPr>
          <p:nvPr/>
        </p:nvCxnSpPr>
        <p:spPr bwMode="auto">
          <a:xfrm flipH="1" flipV="1">
            <a:off x="6787714" y="5417423"/>
            <a:ext cx="2" cy="217877"/>
          </a:xfrm>
          <a:prstGeom prst="line">
            <a:avLst/>
          </a:prstGeom>
          <a:solidFill>
            <a:schemeClr val="accent1"/>
          </a:solidFill>
          <a:ln w="38100" cap="flat" cmpd="sng" algn="ctr">
            <a:solidFill>
              <a:srgbClr val="000000"/>
            </a:solidFill>
            <a:prstDash val="solid"/>
            <a:round/>
            <a:headEnd type="none" w="sm" len="sm"/>
            <a:tailEnd type="none" w="sm" len="sm"/>
          </a:ln>
          <a:effectLst/>
        </p:spPr>
      </p:cxnSp>
      <p:grpSp>
        <p:nvGrpSpPr>
          <p:cNvPr id="69" name="Group 68"/>
          <p:cNvGrpSpPr/>
          <p:nvPr/>
        </p:nvGrpSpPr>
        <p:grpSpPr>
          <a:xfrm>
            <a:off x="3119774" y="5253790"/>
            <a:ext cx="1305234" cy="847448"/>
            <a:chOff x="2742097" y="5112623"/>
            <a:chExt cx="1305234" cy="847448"/>
          </a:xfrm>
        </p:grpSpPr>
        <p:sp>
          <p:nvSpPr>
            <p:cNvPr id="64" name="Rounded Rectangle 63"/>
            <p:cNvSpPr/>
            <p:nvPr/>
          </p:nvSpPr>
          <p:spPr bwMode="auto">
            <a:xfrm>
              <a:off x="2742097" y="5112623"/>
              <a:ext cx="1305234" cy="847448"/>
            </a:xfrm>
            <a:prstGeom prst="roundRect">
              <a:avLst>
                <a:gd name="adj" fmla="val 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65" name="Picture 64" descr="openstack-logo5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1142" y="5142775"/>
              <a:ext cx="787144" cy="787144"/>
            </a:xfrm>
            <a:prstGeom prst="rect">
              <a:avLst/>
            </a:prstGeom>
          </p:spPr>
        </p:pic>
      </p:grpSp>
      <p:cxnSp>
        <p:nvCxnSpPr>
          <p:cNvPr id="67" name="Straight Connector 66"/>
          <p:cNvCxnSpPr>
            <a:stCxn id="64" idx="3"/>
            <a:endCxn id="56" idx="1"/>
          </p:cNvCxnSpPr>
          <p:nvPr/>
        </p:nvCxnSpPr>
        <p:spPr bwMode="auto">
          <a:xfrm>
            <a:off x="4425008" y="5677514"/>
            <a:ext cx="556142" cy="2778"/>
          </a:xfrm>
          <a:prstGeom prst="line">
            <a:avLst/>
          </a:prstGeom>
          <a:solidFill>
            <a:schemeClr val="accent1"/>
          </a:solidFill>
          <a:ln w="28575" cap="flat" cmpd="sng" algn="ctr">
            <a:solidFill>
              <a:schemeClr val="tx1"/>
            </a:solidFill>
            <a:prstDash val="dash"/>
            <a:round/>
            <a:headEnd type="none" w="sm" len="sm"/>
            <a:tailEnd type="none" w="sm" len="sm"/>
          </a:ln>
          <a:effectLst/>
        </p:spPr>
      </p:cxnSp>
    </p:spTree>
    <p:extLst>
      <p:ext uri="{BB962C8B-B14F-4D97-AF65-F5344CB8AC3E}">
        <p14:creationId xmlns:p14="http://schemas.microsoft.com/office/powerpoint/2010/main" val="262320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animBg="1"/>
      <p:bldP spid="43" grpId="0" animBg="1"/>
      <p:bldP spid="47" grpId="0" animBg="1"/>
      <p:bldP spid="3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 Latency </a:t>
            </a:r>
            <a:endParaRPr lang="en-US" dirty="0"/>
          </a:p>
        </p:txBody>
      </p:sp>
      <p:graphicFrame>
        <p:nvGraphicFramePr>
          <p:cNvPr id="5" name="Chart 4"/>
          <p:cNvGraphicFramePr/>
          <p:nvPr>
            <p:extLst>
              <p:ext uri="{D42A27DB-BD31-4B8C-83A1-F6EECF244321}">
                <p14:modId xmlns:p14="http://schemas.microsoft.com/office/powerpoint/2010/main" val="2629779565"/>
              </p:ext>
            </p:extLst>
          </p:nvPr>
        </p:nvGraphicFramePr>
        <p:xfrm>
          <a:off x="1550759" y="1111629"/>
          <a:ext cx="8890122" cy="4209003"/>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Bootstrap key derivation adds minimal delay to IaaS instance provisioning.</a:t>
            </a:r>
          </a:p>
          <a:p>
            <a:pPr algn="ctr"/>
            <a:r>
              <a:rPr lang="en-US" sz="1800" b="1" dirty="0" smtClean="0"/>
              <a:t>Integrity checking limited by TPM quote latency.</a:t>
            </a:r>
            <a:endParaRPr lang="en-US" sz="1800" b="1" dirty="0"/>
          </a:p>
        </p:txBody>
      </p:sp>
    </p:spTree>
    <p:extLst>
      <p:ext uri="{BB962C8B-B14F-4D97-AF65-F5344CB8AC3E}">
        <p14:creationId xmlns:p14="http://schemas.microsoft.com/office/powerpoint/2010/main" val="35256915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Options for Cloud Verifier Deployment</a:t>
            </a:r>
            <a:endParaRPr lang="en-US" dirty="0"/>
          </a:p>
        </p:txBody>
      </p:sp>
      <p:sp>
        <p:nvSpPr>
          <p:cNvPr id="5" name="Content Placeholder 4"/>
          <p:cNvSpPr>
            <a:spLocks noGrp="1"/>
          </p:cNvSpPr>
          <p:nvPr>
            <p:ph idx="1"/>
          </p:nvPr>
        </p:nvSpPr>
        <p:spPr>
          <a:xfrm>
            <a:off x="633819" y="1289304"/>
            <a:ext cx="10921187" cy="4251075"/>
          </a:xfrm>
        </p:spPr>
        <p:txBody>
          <a:bodyPr/>
          <a:lstStyle/>
          <a:p>
            <a:r>
              <a:rPr lang="en-US" dirty="0" smtClean="0"/>
              <a:t>Bare metal in the cloud</a:t>
            </a:r>
          </a:p>
          <a:p>
            <a:pPr lvl="1"/>
            <a:r>
              <a:rPr lang="en-US" dirty="0" smtClean="0"/>
              <a:t>6 Core </a:t>
            </a:r>
            <a:r>
              <a:rPr lang="fr-FR" dirty="0"/>
              <a:t>Xeon </a:t>
            </a:r>
            <a:r>
              <a:rPr lang="fr-FR" dirty="0" smtClean="0"/>
              <a:t>2.5GHz, 64G RAM</a:t>
            </a:r>
            <a:endParaRPr lang="fr-FR" dirty="0"/>
          </a:p>
          <a:p>
            <a:r>
              <a:rPr lang="en-US" dirty="0" smtClean="0"/>
              <a:t>Another IaaS VM</a:t>
            </a:r>
          </a:p>
          <a:p>
            <a:pPr lvl="1"/>
            <a:r>
              <a:rPr lang="en-US" dirty="0"/>
              <a:t>m</a:t>
            </a:r>
            <a:r>
              <a:rPr lang="en-US" dirty="0" smtClean="0"/>
              <a:t>1</a:t>
            </a:r>
            <a:r>
              <a:rPr lang="en-US" dirty="0"/>
              <a:t>.large  </a:t>
            </a:r>
            <a:r>
              <a:rPr lang="en-US" dirty="0" smtClean="0"/>
              <a:t>4 </a:t>
            </a:r>
            <a:r>
              <a:rPr lang="en-US" dirty="0"/>
              <a:t>vCPU, </a:t>
            </a:r>
            <a:r>
              <a:rPr lang="en-US" dirty="0" smtClean="0"/>
              <a:t>8G RAM</a:t>
            </a:r>
          </a:p>
          <a:p>
            <a:pPr lvl="1"/>
            <a:r>
              <a:rPr lang="en-US" dirty="0" smtClean="0"/>
              <a:t>m1.small  </a:t>
            </a:r>
            <a:r>
              <a:rPr lang="en-US" dirty="0"/>
              <a:t>1 vCPU, 2G </a:t>
            </a:r>
            <a:r>
              <a:rPr lang="en-US" dirty="0" smtClean="0"/>
              <a:t>RAM</a:t>
            </a:r>
          </a:p>
          <a:p>
            <a:r>
              <a:rPr lang="en-US" dirty="0" smtClean="0"/>
              <a:t>Raspberry Pi in the Cloud</a:t>
            </a:r>
          </a:p>
          <a:p>
            <a:pPr lvl="1"/>
            <a:r>
              <a:rPr lang="en-US" dirty="0" smtClean="0"/>
              <a:t>4 Core ARMv7 900Mhz, 1G RAM</a:t>
            </a:r>
          </a:p>
          <a:p>
            <a:pPr marL="283464" lvl="1" indent="0">
              <a:buNone/>
            </a:pPr>
            <a:endParaRPr lang="en-US" dirty="0" smtClean="0"/>
          </a:p>
          <a:p>
            <a:r>
              <a:rPr lang="en-US" dirty="0" smtClean="0"/>
              <a:t>On-premises bare metal</a:t>
            </a:r>
          </a:p>
          <a:p>
            <a:pPr lvl="1"/>
            <a:r>
              <a:rPr lang="en-US" dirty="0" smtClean="0"/>
              <a:t>Assessed various network RTT</a:t>
            </a:r>
            <a:endParaRPr lang="en-US" dirty="0"/>
          </a:p>
        </p:txBody>
      </p:sp>
      <p:pic>
        <p:nvPicPr>
          <p:cNvPr id="4" name="Picture 3" descr="rate.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2200" y="987832"/>
            <a:ext cx="6216625" cy="4332799"/>
          </a:xfrm>
          <a:prstGeom prst="rect">
            <a:avLst/>
          </a:prstGeom>
        </p:spPr>
      </p:pic>
      <p:sp>
        <p:nvSpPr>
          <p:cNvPr id="6" name="Rectangle 5"/>
          <p:cNvSpPr/>
          <p:nvPr/>
        </p:nvSpPr>
        <p:spPr bwMode="auto">
          <a:xfrm rot="20059433">
            <a:off x="4775758" y="4177368"/>
            <a:ext cx="906095" cy="596626"/>
          </a:xfrm>
          <a:prstGeom prst="rect">
            <a:avLst/>
          </a:prstGeom>
          <a:solidFill>
            <a:schemeClr val="bg1">
              <a:lumMod val="5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bg1"/>
                </a:solidFill>
                <a:effectLst/>
                <a:latin typeface="Arial" pitchFamily="-110" charset="0"/>
              </a:rPr>
              <a:t>In the Paper</a:t>
            </a:r>
          </a:p>
        </p:txBody>
      </p:sp>
      <p:sp>
        <p:nvSpPr>
          <p:cNvPr id="7"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Just add more cloud verifiers to scale horizontally!</a:t>
            </a:r>
          </a:p>
        </p:txBody>
      </p:sp>
      <p:sp>
        <p:nvSpPr>
          <p:cNvPr id="8" name="Rectangular Callout 7"/>
          <p:cNvSpPr/>
          <p:nvPr/>
        </p:nvSpPr>
        <p:spPr bwMode="auto">
          <a:xfrm>
            <a:off x="9154568" y="1479455"/>
            <a:ext cx="1778807" cy="878084"/>
          </a:xfrm>
          <a:prstGeom prst="wedgeRectCallout">
            <a:avLst>
              <a:gd name="adj1" fmla="val -95105"/>
              <a:gd name="adj2" fmla="val -51935"/>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110" charset="0"/>
              </a:rPr>
              <a:t>2500 TPM quotes</a:t>
            </a:r>
            <a:r>
              <a:rPr kumimoji="0" lang="en-US" sz="1600" b="1" i="0" u="none" strike="noStrike" cap="none" normalizeH="0" dirty="0" smtClean="0">
                <a:ln>
                  <a:noFill/>
                </a:ln>
                <a:solidFill>
                  <a:schemeClr val="tx1"/>
                </a:solidFill>
                <a:effectLst/>
                <a:latin typeface="Arial" pitchFamily="-110" charset="0"/>
              </a:rPr>
              <a:t> checked per second!</a:t>
            </a:r>
            <a:endParaRPr kumimoji="0" lang="en-US" sz="16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8294396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633819" y="1289304"/>
            <a:ext cx="10921187" cy="4251075"/>
          </a:xfrm>
        </p:spPr>
        <p:txBody>
          <a:bodyPr/>
          <a:lstStyle/>
          <a:p>
            <a:r>
              <a:rPr lang="en-US" dirty="0" smtClean="0"/>
              <a:t>Current IaaS offerings don’t provide technical means to verify trust</a:t>
            </a:r>
          </a:p>
          <a:p>
            <a:pPr lvl="1"/>
            <a:r>
              <a:rPr lang="en-US" dirty="0" smtClean="0"/>
              <a:t>No way to provision a cryptographic key to cloud node without divulging it</a:t>
            </a:r>
          </a:p>
          <a:p>
            <a:pPr lvl="1"/>
            <a:endParaRPr lang="en-US" dirty="0" smtClean="0"/>
          </a:p>
          <a:p>
            <a:r>
              <a:rPr lang="en-US" dirty="0" smtClean="0"/>
              <a:t>Keylime is a cloud-based trust system that relies on a hardware root of trust</a:t>
            </a:r>
          </a:p>
          <a:p>
            <a:pPr lvl="1"/>
            <a:r>
              <a:rPr lang="en-US" dirty="0"/>
              <a:t>S</a:t>
            </a:r>
            <a:r>
              <a:rPr lang="en-US" dirty="0" smtClean="0"/>
              <a:t>ecurely bootstrap a cryptographic key into a cloud node in less than 2s</a:t>
            </a:r>
          </a:p>
          <a:p>
            <a:pPr lvl="1"/>
            <a:r>
              <a:rPr lang="en-US" dirty="0" smtClean="0"/>
              <a:t>Monitor cloud nodes and revoke access to sensitive data in as little as 110ms</a:t>
            </a:r>
          </a:p>
          <a:p>
            <a:pPr lvl="1"/>
            <a:r>
              <a:rPr lang="en-US" dirty="0"/>
              <a:t>Integrated with standard cloud security and management </a:t>
            </a:r>
            <a:r>
              <a:rPr lang="en-US" dirty="0" smtClean="0"/>
              <a:t>stack</a:t>
            </a:r>
          </a:p>
          <a:p>
            <a:pPr lvl="1"/>
            <a:endParaRPr lang="en-US" dirty="0" smtClean="0"/>
          </a:p>
          <a:p>
            <a:r>
              <a:rPr lang="en-US" dirty="0" smtClean="0"/>
              <a:t>Way ahead</a:t>
            </a:r>
          </a:p>
          <a:p>
            <a:pPr lvl="1"/>
            <a:r>
              <a:rPr lang="en-US" dirty="0" smtClean="0"/>
              <a:t>DHS Transition to Practice Program: see me if you want to deploy Keylime</a:t>
            </a:r>
            <a:endParaRPr lang="en-US" dirty="0"/>
          </a:p>
          <a:p>
            <a:pPr lvl="1"/>
            <a:r>
              <a:rPr lang="en-US" dirty="0" smtClean="0"/>
              <a:t>Using Keylime to enable security in the Massachusetts Open Cloud </a:t>
            </a:r>
          </a:p>
        </p:txBody>
      </p:sp>
      <p:sp>
        <p:nvSpPr>
          <p:cNvPr id="4"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Full Keylime implementation available: </a:t>
            </a:r>
            <a:r>
              <a:rPr lang="en-US" sz="1800" b="1" u="sng" dirty="0">
                <a:solidFill>
                  <a:srgbClr val="3366FF"/>
                </a:solidFill>
              </a:rPr>
              <a:t>https://github.com/mit-ll/python-</a:t>
            </a:r>
            <a:r>
              <a:rPr lang="en-US" sz="1800" b="1" u="sng" dirty="0" smtClean="0">
                <a:solidFill>
                  <a:srgbClr val="3366FF"/>
                </a:solidFill>
              </a:rPr>
              <a:t>keylime  </a:t>
            </a:r>
          </a:p>
        </p:txBody>
      </p:sp>
      <p:pic>
        <p:nvPicPr>
          <p:cNvPr id="5" name="Picture 4" descr="logo-TammyLas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8234" y="4349799"/>
            <a:ext cx="1411242" cy="808450"/>
          </a:xfrm>
          <a:prstGeom prst="rect">
            <a:avLst/>
          </a:prstGeom>
        </p:spPr>
      </p:pic>
    </p:spTree>
    <p:extLst>
      <p:ext uri="{BB962C8B-B14F-4D97-AF65-F5344CB8AC3E}">
        <p14:creationId xmlns:p14="http://schemas.microsoft.com/office/powerpoint/2010/main" val="19818092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Notices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90128820"/>
              </p:ext>
            </p:extLst>
          </p:nvPr>
        </p:nvGraphicFramePr>
        <p:xfrm>
          <a:off x="838200" y="2697480"/>
          <a:ext cx="10512425" cy="1463040"/>
        </p:xfrm>
        <a:graphic>
          <a:graphicData uri="http://schemas.openxmlformats.org/drawingml/2006/table">
            <a:tbl>
              <a:tblPr/>
              <a:tblGrid>
                <a:gridCol w="10512425"/>
              </a:tblGrid>
              <a:tr h="0">
                <a:tc>
                  <a:txBody>
                    <a:bodyPr/>
                    <a:lstStyle/>
                    <a:p>
                      <a:pPr algn="l"/>
                      <a:r>
                        <a:rPr lang="en-US" sz="1400" dirty="0" smtClean="0"/>
                        <a:t>© </a:t>
                      </a:r>
                      <a:r>
                        <a:rPr lang="en-US" sz="1400" dirty="0"/>
                        <a:t>2016 Massachusetts Institute of Technology.</a:t>
                      </a:r>
                    </a:p>
                  </a:txBody>
                  <a:tcPr anchor="ctr">
                    <a:lnL>
                      <a:noFill/>
                    </a:lnL>
                    <a:lnR>
                      <a:noFill/>
                    </a:lnR>
                    <a:lnT>
                      <a:noFill/>
                    </a:lnT>
                    <a:lnB>
                      <a:noFill/>
                    </a:lnB>
                  </a:tcPr>
                </a:tc>
              </a:tr>
              <a:tr h="0">
                <a:tc>
                  <a:txBody>
                    <a:bodyPr/>
                    <a:lstStyle/>
                    <a:p>
                      <a:pPr algn="l"/>
                      <a:r>
                        <a:rPr lang="en-US" sz="1400" dirty="0"/>
                        <a:t/>
                      </a:r>
                      <a:br>
                        <a:rPr lang="en-US" sz="1400" dirty="0"/>
                      </a:br>
                      <a:r>
                        <a:rPr lang="en-US" sz="1400" dirty="0"/>
                        <a:t>Delivered to the U.S. Government with Unlimited Rights, as defined in DFARS Part 252.227-7013 or 7014 (Feb 2014). Notwithstanding any copyright notice, U.S. Government rights in this work are defined by DFARS 252.227-7013 or DFARS 252.227-7014 as detailed above. Use of this work other than as specifically authorized by the U.S. Government may violate any copyrights that exist in this work</a:t>
                      </a:r>
                      <a:r>
                        <a:rPr lang="en-US" sz="1400" dirty="0" smtClean="0"/>
                        <a:t>.</a:t>
                      </a:r>
                      <a:endParaRPr lang="en-US" sz="1400" dirty="0"/>
                    </a:p>
                  </a:txBody>
                  <a:tcPr anchor="ctr">
                    <a:lnL>
                      <a:noFill/>
                    </a:lnL>
                    <a:lnR>
                      <a:noFill/>
                    </a:lnR>
                    <a:lnT>
                      <a:noFill/>
                    </a:lnT>
                    <a:lnB>
                      <a:noFill/>
                    </a:lnB>
                  </a:tcPr>
                </a:tc>
              </a:tr>
            </a:tbl>
          </a:graphicData>
        </a:graphic>
      </p:graphicFrame>
    </p:spTree>
    <p:extLst>
      <p:ext uri="{BB962C8B-B14F-4D97-AF65-F5344CB8AC3E}">
        <p14:creationId xmlns:p14="http://schemas.microsoft.com/office/powerpoint/2010/main" val="294489343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3676833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Keys to Remember</a:t>
            </a:r>
            <a:endParaRPr lang="en-US" dirty="0"/>
          </a:p>
        </p:txBody>
      </p:sp>
      <p:grpSp>
        <p:nvGrpSpPr>
          <p:cNvPr id="5" name="Group 4"/>
          <p:cNvGrpSpPr/>
          <p:nvPr/>
        </p:nvGrpSpPr>
        <p:grpSpPr>
          <a:xfrm>
            <a:off x="259016" y="2165683"/>
            <a:ext cx="11670792" cy="2526634"/>
            <a:chOff x="280741" y="1457156"/>
            <a:chExt cx="11670792" cy="2526634"/>
          </a:xfrm>
        </p:grpSpPr>
        <p:pic>
          <p:nvPicPr>
            <p:cNvPr id="3" name="Picture 2" descr="tci-acm.pdf"/>
            <p:cNvPicPr>
              <a:picLocks noChangeAspect="1"/>
            </p:cNvPicPr>
            <p:nvPr/>
          </p:nvPicPr>
          <p:blipFill rotWithShape="1">
            <a:blip r:embed="rId2">
              <a:extLst>
                <a:ext uri="{28A0092B-C50C-407E-A947-70E740481C1C}">
                  <a14:useLocalDpi xmlns:a14="http://schemas.microsoft.com/office/drawing/2010/main" val="0"/>
                </a:ext>
              </a:extLst>
            </a:blip>
            <a:srcRect l="8258" t="8760" r="8293" b="79497"/>
            <a:stretch/>
          </p:blipFill>
          <p:spPr>
            <a:xfrm>
              <a:off x="280741" y="1858211"/>
              <a:ext cx="11670792" cy="2125579"/>
            </a:xfrm>
            <a:prstGeom prst="rect">
              <a:avLst/>
            </a:prstGeom>
          </p:spPr>
        </p:pic>
        <p:sp>
          <p:nvSpPr>
            <p:cNvPr id="4" name="Rectangle 3"/>
            <p:cNvSpPr/>
            <p:nvPr/>
          </p:nvSpPr>
          <p:spPr bwMode="auto">
            <a:xfrm>
              <a:off x="3154991" y="1457156"/>
              <a:ext cx="5614813" cy="467895"/>
            </a:xfrm>
            <a:prstGeom prst="rect">
              <a:avLst/>
            </a:prstGeom>
            <a:solidFill>
              <a:srgbClr val="FFFFFF"/>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spTree>
    <p:extLst>
      <p:ext uri="{BB962C8B-B14F-4D97-AF65-F5344CB8AC3E}">
        <p14:creationId xmlns:p14="http://schemas.microsoft.com/office/powerpoint/2010/main" val="1002982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loud 40"/>
          <p:cNvSpPr/>
          <p:nvPr/>
        </p:nvSpPr>
        <p:spPr bwMode="auto">
          <a:xfrm>
            <a:off x="4425008" y="1323474"/>
            <a:ext cx="7098729" cy="4398210"/>
          </a:xfrm>
          <a:prstGeom prst="cloud">
            <a:avLst/>
          </a:prstGeom>
          <a:solidFill>
            <a:srgbClr val="D9D9D9"/>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smtClean="0"/>
              <a:t>Keylime Registration</a:t>
            </a:r>
            <a:endParaRPr lang="en-US" dirty="0"/>
          </a:p>
        </p:txBody>
      </p:sp>
      <p:sp>
        <p:nvSpPr>
          <p:cNvPr id="6" name="Rounded Rectangle 5"/>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17" name="Oval 16"/>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5" name="Rounded Rectangle 4"/>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10" name="Group 9"/>
          <p:cNvGrpSpPr/>
          <p:nvPr/>
        </p:nvGrpSpPr>
        <p:grpSpPr>
          <a:xfrm>
            <a:off x="4981149" y="4309657"/>
            <a:ext cx="2111366" cy="1107766"/>
            <a:chOff x="8594236" y="2018892"/>
            <a:chExt cx="2111366" cy="1107766"/>
          </a:xfrm>
        </p:grpSpPr>
        <p:sp>
          <p:nvSpPr>
            <p:cNvPr id="11" name="Rectangle 10"/>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12" name="Rounded Rectangle 11"/>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sp>
        <p:nvSpPr>
          <p:cNvPr id="14" name="TextBox 13"/>
          <p:cNvSpPr txBox="1"/>
          <p:nvPr/>
        </p:nvSpPr>
        <p:spPr>
          <a:xfrm rot="19882632">
            <a:off x="6483497" y="3612603"/>
            <a:ext cx="2881942" cy="369332"/>
          </a:xfrm>
          <a:prstGeom prst="rect">
            <a:avLst/>
          </a:prstGeom>
          <a:noFill/>
        </p:spPr>
        <p:txBody>
          <a:bodyPr wrap="square" rtlCol="0">
            <a:spAutoFit/>
          </a:bodyPr>
          <a:lstStyle/>
          <a:p>
            <a:pPr algn="ctr"/>
            <a:r>
              <a:rPr lang="en-US" sz="1800" dirty="0" smtClean="0">
                <a:latin typeface="Cambria Math"/>
                <a:cs typeface="Cambria Math"/>
              </a:rPr>
              <a:t>ID</a:t>
            </a:r>
            <a:r>
              <a:rPr lang="en-US" sz="1800" dirty="0">
                <a:latin typeface="Cambria Math"/>
                <a:cs typeface="Cambria Math"/>
              </a:rPr>
              <a:t>,AIK</a:t>
            </a:r>
            <a:r>
              <a:rPr lang="en-US" sz="1800" baseline="-25000" dirty="0">
                <a:latin typeface="Cambria Math"/>
                <a:cs typeface="Cambria Math"/>
              </a:rPr>
              <a:t>pub</a:t>
            </a:r>
            <a:r>
              <a:rPr lang="en-US" sz="1800" dirty="0" smtClean="0">
                <a:latin typeface="Cambria Math"/>
                <a:cs typeface="Cambria Math"/>
              </a:rPr>
              <a:t>,EK</a:t>
            </a:r>
            <a:r>
              <a:rPr lang="en-US" sz="1800" baseline="-25000" dirty="0" smtClean="0">
                <a:latin typeface="Cambria Math"/>
                <a:cs typeface="Cambria Math"/>
              </a:rPr>
              <a:t>cert</a:t>
            </a:r>
            <a:endParaRPr lang="en-US" sz="1800" dirty="0">
              <a:latin typeface="Cambria Math"/>
              <a:cs typeface="Cambria Math"/>
            </a:endParaRPr>
          </a:p>
        </p:txBody>
      </p:sp>
      <p:sp>
        <p:nvSpPr>
          <p:cNvPr id="15" name="TextBox 14"/>
          <p:cNvSpPr txBox="1"/>
          <p:nvPr/>
        </p:nvSpPr>
        <p:spPr>
          <a:xfrm rot="19871218">
            <a:off x="6565473" y="4048158"/>
            <a:ext cx="2881942" cy="369332"/>
          </a:xfrm>
          <a:prstGeom prst="rect">
            <a:avLst/>
          </a:prstGeom>
          <a:noFill/>
        </p:spPr>
        <p:txBody>
          <a:bodyPr wrap="square" rtlCol="0">
            <a:spAutoFit/>
          </a:bodyPr>
          <a:lstStyle/>
          <a:p>
            <a:pPr algn="ctr"/>
            <a:r>
              <a:rPr lang="en-US" sz="1800" dirty="0" smtClean="0">
                <a:latin typeface="Cambria Math"/>
                <a:cs typeface="Cambria Math"/>
              </a:rPr>
              <a:t>Enc</a:t>
            </a:r>
            <a:r>
              <a:rPr lang="en-US" sz="1800" baseline="-25000" dirty="0" smtClean="0">
                <a:latin typeface="Cambria Math"/>
                <a:cs typeface="Cambria Math"/>
              </a:rPr>
              <a:t>EK</a:t>
            </a:r>
            <a:r>
              <a:rPr lang="en-US" sz="1800" dirty="0" smtClean="0">
                <a:latin typeface="Cambria Math"/>
                <a:cs typeface="Cambria Math"/>
              </a:rPr>
              <a:t>(H(AIK</a:t>
            </a:r>
            <a:r>
              <a:rPr lang="en-US" sz="1800" baseline="-25000" dirty="0" smtClean="0">
                <a:latin typeface="Cambria Math"/>
                <a:cs typeface="Cambria Math"/>
              </a:rPr>
              <a:t>pub</a:t>
            </a:r>
            <a:r>
              <a:rPr lang="en-US" sz="1800" dirty="0">
                <a:latin typeface="Cambria Math"/>
                <a:cs typeface="Cambria Math"/>
              </a:rPr>
              <a:t>)</a:t>
            </a:r>
            <a:r>
              <a:rPr lang="en-US" sz="1800" baseline="-25000" dirty="0" smtClean="0">
                <a:latin typeface="Cambria Math"/>
                <a:cs typeface="Cambria Math"/>
              </a:rPr>
              <a:t>,</a:t>
            </a:r>
            <a:r>
              <a:rPr lang="en-US" sz="1800" dirty="0" smtClean="0">
                <a:latin typeface="Cambria Math"/>
                <a:cs typeface="Cambria Math"/>
              </a:rPr>
              <a:t>K</a:t>
            </a:r>
            <a:r>
              <a:rPr lang="en-US" sz="1800" baseline="-25000" dirty="0" smtClean="0">
                <a:latin typeface="Cambria Math"/>
                <a:cs typeface="Cambria Math"/>
              </a:rPr>
              <a:t>e</a:t>
            </a:r>
            <a:r>
              <a:rPr lang="en-US" sz="1800" dirty="0" smtClean="0">
                <a:latin typeface="Cambria Math"/>
                <a:cs typeface="Cambria Math"/>
              </a:rPr>
              <a:t>)</a:t>
            </a:r>
            <a:endParaRPr lang="en-US" sz="1800" dirty="0">
              <a:latin typeface="Cambria Math"/>
              <a:cs typeface="Cambria Math"/>
            </a:endParaRPr>
          </a:p>
        </p:txBody>
      </p:sp>
      <p:cxnSp>
        <p:nvCxnSpPr>
          <p:cNvPr id="40" name="Straight Arrow Connector 39"/>
          <p:cNvCxnSpPr/>
          <p:nvPr/>
        </p:nvCxnSpPr>
        <p:spPr bwMode="auto">
          <a:xfrm flipV="1">
            <a:off x="6985563" y="3407260"/>
            <a:ext cx="2152344" cy="1122080"/>
          </a:xfrm>
          <a:prstGeom prst="straightConnector1">
            <a:avLst/>
          </a:prstGeom>
          <a:solidFill>
            <a:schemeClr val="accent1"/>
          </a:solidFill>
          <a:ln w="28575" cap="flat" cmpd="sng" algn="ctr">
            <a:solidFill>
              <a:schemeClr val="tx1"/>
            </a:solidFill>
            <a:prstDash val="solid"/>
            <a:round/>
            <a:headEnd type="none" w="sm" len="sm"/>
            <a:tailEnd type="arrow" w="lg" len="lg"/>
          </a:ln>
          <a:effectLst/>
        </p:spPr>
      </p:cxnSp>
      <p:pic>
        <p:nvPicPr>
          <p:cNvPr id="35" name="Picture 34"/>
          <p:cNvPicPr>
            <a:picLocks noChangeAspect="1"/>
          </p:cNvPicPr>
          <p:nvPr/>
        </p:nvPicPr>
        <p:blipFill>
          <a:blip r:embed="rId2"/>
          <a:stretch>
            <a:fillRect/>
          </a:stretch>
        </p:blipFill>
        <p:spPr>
          <a:xfrm rot="19931120">
            <a:off x="7713563" y="4314357"/>
            <a:ext cx="1231900" cy="482600"/>
          </a:xfrm>
          <a:prstGeom prst="rect">
            <a:avLst/>
          </a:prstGeom>
        </p:spPr>
      </p:pic>
      <p:cxnSp>
        <p:nvCxnSpPr>
          <p:cNvPr id="48" name="Straight Arrow Connector 47"/>
          <p:cNvCxnSpPr/>
          <p:nvPr/>
        </p:nvCxnSpPr>
        <p:spPr bwMode="auto">
          <a:xfrm flipH="1">
            <a:off x="6985563" y="3746765"/>
            <a:ext cx="2362478" cy="1302240"/>
          </a:xfrm>
          <a:prstGeom prst="straightConnector1">
            <a:avLst/>
          </a:prstGeom>
          <a:solidFill>
            <a:schemeClr val="accent1"/>
          </a:solidFill>
          <a:ln w="28575" cap="flat" cmpd="sng" algn="ctr">
            <a:solidFill>
              <a:schemeClr val="tx1"/>
            </a:solidFill>
            <a:prstDash val="solid"/>
            <a:round/>
            <a:headEnd type="none" w="sm" len="sm"/>
            <a:tailEnd type="arrow" w="lg" len="lg"/>
          </a:ln>
          <a:effectLst/>
        </p:spPr>
      </p:cxnSp>
      <p:cxnSp>
        <p:nvCxnSpPr>
          <p:cNvPr id="49" name="Straight Arrow Connector 48"/>
          <p:cNvCxnSpPr/>
          <p:nvPr/>
        </p:nvCxnSpPr>
        <p:spPr bwMode="auto">
          <a:xfrm flipV="1">
            <a:off x="7145983" y="3863474"/>
            <a:ext cx="2974050" cy="1553949"/>
          </a:xfrm>
          <a:prstGeom prst="straightConnector1">
            <a:avLst/>
          </a:prstGeom>
          <a:solidFill>
            <a:schemeClr val="accent1"/>
          </a:solidFill>
          <a:ln w="28575" cap="flat" cmpd="sng" algn="ctr">
            <a:solidFill>
              <a:schemeClr val="tx1"/>
            </a:solidFill>
            <a:prstDash val="solid"/>
            <a:round/>
            <a:headEnd type="none" w="sm" len="sm"/>
            <a:tailEnd type="arrow" w="lg" len="lg"/>
          </a:ln>
          <a:effectLst/>
        </p:spPr>
      </p:cxnSp>
      <p:pic>
        <p:nvPicPr>
          <p:cNvPr id="50" name="Picture 4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71131" y="5380532"/>
            <a:ext cx="574852" cy="239521"/>
          </a:xfrm>
          <a:prstGeom prst="rect">
            <a:avLst/>
          </a:prstGeom>
        </p:spPr>
      </p:pic>
      <p:sp>
        <p:nvSpPr>
          <p:cNvPr id="51" name="TextBox 50"/>
          <p:cNvSpPr txBox="1"/>
          <p:nvPr/>
        </p:nvSpPr>
        <p:spPr>
          <a:xfrm>
            <a:off x="10933376" y="3037928"/>
            <a:ext cx="803413" cy="369332"/>
          </a:xfrm>
          <a:prstGeom prst="rect">
            <a:avLst/>
          </a:prstGeom>
          <a:noFill/>
        </p:spPr>
        <p:txBody>
          <a:bodyPr wrap="none" rtlCol="0">
            <a:spAutoFit/>
          </a:bodyPr>
          <a:lstStyle/>
          <a:p>
            <a:pPr algn="ctr"/>
            <a:r>
              <a:rPr lang="en-US" sz="1800" dirty="0" smtClean="0">
                <a:latin typeface="Cambria Math"/>
                <a:cs typeface="Cambria Math"/>
              </a:rPr>
              <a:t>AIK</a:t>
            </a:r>
            <a:r>
              <a:rPr lang="en-US" sz="1800" baseline="-25000" dirty="0" smtClean="0">
                <a:latin typeface="Cambria Math"/>
                <a:cs typeface="Cambria Math"/>
              </a:rPr>
              <a:t>pub</a:t>
            </a:r>
            <a:endParaRPr lang="en-US" sz="1800" baseline="-25000" dirty="0">
              <a:latin typeface="Cambria Math"/>
              <a:cs typeface="Cambria Math"/>
            </a:endParaRPr>
          </a:p>
        </p:txBody>
      </p:sp>
      <p:sp>
        <p:nvSpPr>
          <p:cNvPr id="52" name="TextBox 51"/>
          <p:cNvSpPr txBox="1"/>
          <p:nvPr/>
        </p:nvSpPr>
        <p:spPr>
          <a:xfrm>
            <a:off x="6401204" y="5620053"/>
            <a:ext cx="818140" cy="369332"/>
          </a:xfrm>
          <a:prstGeom prst="rect">
            <a:avLst/>
          </a:prstGeom>
          <a:noFill/>
        </p:spPr>
        <p:txBody>
          <a:bodyPr wrap="none" rtlCol="0">
            <a:spAutoFit/>
          </a:bodyPr>
          <a:lstStyle/>
          <a:p>
            <a:pPr algn="ctr"/>
            <a:r>
              <a:rPr lang="en-US" sz="1800" dirty="0" smtClean="0">
                <a:latin typeface="Cambria Math"/>
                <a:cs typeface="Cambria Math"/>
              </a:rPr>
              <a:t>AIK</a:t>
            </a:r>
            <a:r>
              <a:rPr lang="en-US" sz="1800" baseline="-25000" dirty="0" smtClean="0">
                <a:latin typeface="Cambria Math"/>
                <a:cs typeface="Cambria Math"/>
              </a:rPr>
              <a:t>priv</a:t>
            </a:r>
            <a:endParaRPr lang="en-US" sz="1800" baseline="-25000" dirty="0">
              <a:latin typeface="Cambria Math"/>
              <a:cs typeface="Cambria Math"/>
            </a:endParaRPr>
          </a:p>
        </p:txBody>
      </p:sp>
      <p:pic>
        <p:nvPicPr>
          <p:cNvPr id="56" name="Picture 55" descr="Green_check.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80825" y="3025619"/>
            <a:ext cx="350919" cy="350919"/>
          </a:xfrm>
          <a:prstGeom prst="rect">
            <a:avLst/>
          </a:prstGeom>
        </p:spPr>
      </p:pic>
      <p:graphicFrame>
        <p:nvGraphicFramePr>
          <p:cNvPr id="20" name="Table 19"/>
          <p:cNvGraphicFramePr>
            <a:graphicFrameLocks noGrp="1"/>
          </p:cNvGraphicFramePr>
          <p:nvPr>
            <p:extLst>
              <p:ext uri="{D42A27DB-BD31-4B8C-83A1-F6EECF244321}">
                <p14:modId xmlns:p14="http://schemas.microsoft.com/office/powerpoint/2010/main" val="871617545"/>
              </p:ext>
            </p:extLst>
          </p:nvPr>
        </p:nvGraphicFramePr>
        <p:xfrm>
          <a:off x="280862" y="1148615"/>
          <a:ext cx="4257036" cy="1280160"/>
        </p:xfrm>
        <a:graphic>
          <a:graphicData uri="http://schemas.openxmlformats.org/drawingml/2006/table">
            <a:tbl>
              <a:tblPr firstRow="1" bandRow="1">
                <a:tableStyleId>{00A15C55-8517-42AA-B614-E9B94910E393}</a:tableStyleId>
              </a:tblPr>
              <a:tblGrid>
                <a:gridCol w="537209"/>
                <a:gridCol w="927841"/>
                <a:gridCol w="2791986"/>
              </a:tblGrid>
              <a:tr h="0">
                <a:tc>
                  <a:txBody>
                    <a:bodyPr/>
                    <a:lstStyle/>
                    <a:p>
                      <a:r>
                        <a:rPr lang="en-US" sz="1200" dirty="0" smtClean="0"/>
                        <a:t>Key</a:t>
                      </a:r>
                      <a:endParaRPr lang="en-US" sz="1200" dirty="0"/>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smtClean="0"/>
                        <a:t>Type</a:t>
                      </a:r>
                      <a:endParaRPr lang="en-US" sz="1200" dirty="0"/>
                    </a:p>
                  </a:txBody>
                  <a:tcPr>
                    <a:lnT w="12700" cap="flat" cmpd="sng" algn="ctr">
                      <a:solidFill>
                        <a:scrgbClr r="0" g="0" b="0"/>
                      </a:solidFill>
                      <a:prstDash val="solid"/>
                      <a:round/>
                      <a:headEnd type="none" w="med" len="med"/>
                      <a:tailEnd type="none" w="med" len="med"/>
                    </a:lnT>
                  </a:tcPr>
                </a:tc>
                <a:tc>
                  <a:txBody>
                    <a:bodyPr/>
                    <a:lstStyle/>
                    <a:p>
                      <a:r>
                        <a:rPr lang="en-US" sz="1200" dirty="0" smtClean="0"/>
                        <a:t>Purpose</a:t>
                      </a:r>
                      <a:endParaRPr lang="en-US" sz="1200" dirty="0"/>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tr>
              <a:tr h="0">
                <a:tc>
                  <a:txBody>
                    <a:bodyPr/>
                    <a:lstStyle/>
                    <a:p>
                      <a:r>
                        <a:rPr lang="en-US" sz="1600" dirty="0" smtClean="0">
                          <a:latin typeface="Cambria Math"/>
                          <a:cs typeface="Cambria Math"/>
                        </a:rPr>
                        <a:t>EK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RSA 2048</a:t>
                      </a:r>
                      <a:endParaRPr lang="en-US" sz="1200" dirty="0"/>
                    </a:p>
                  </a:txBody>
                  <a:tcPr anchor="ctr"/>
                </a:tc>
                <a:tc>
                  <a:txBody>
                    <a:bodyPr/>
                    <a:lstStyle/>
                    <a:p>
                      <a:r>
                        <a:rPr lang="en-US" sz="1200" dirty="0" smtClean="0"/>
                        <a:t>Permanent</a:t>
                      </a:r>
                      <a:r>
                        <a:rPr lang="en-US" sz="1200" baseline="0" dirty="0" smtClean="0"/>
                        <a:t>, certifies valid TPM</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AIK</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smtClean="0"/>
                        <a:t>RSA 2048</a:t>
                      </a:r>
                      <a:endParaRPr lang="en-US" sz="1200" dirty="0"/>
                    </a:p>
                  </a:txBody>
                  <a:tcPr anchor="ctr"/>
                </a:tc>
                <a:tc>
                  <a:txBody>
                    <a:bodyPr/>
                    <a:lstStyle/>
                    <a:p>
                      <a:r>
                        <a:rPr lang="en-US" sz="1200" dirty="0" smtClean="0"/>
                        <a:t>TPM key to sign quotes</a:t>
                      </a:r>
                      <a:endParaRPr lang="en-US" sz="1200" dirty="0"/>
                    </a:p>
                  </a:txBody>
                  <a:tcPr anchor="ctr">
                    <a:lnR w="12700" cap="flat" cmpd="sng" algn="ctr">
                      <a:solidFill>
                        <a:scrgbClr r="0" g="0" b="0"/>
                      </a:solidFill>
                      <a:prstDash val="solid"/>
                      <a:round/>
                      <a:headEnd type="none" w="med" len="med"/>
                      <a:tailEnd type="none" w="med" len="med"/>
                    </a:lnR>
                  </a:tcPr>
                </a:tc>
              </a:tr>
              <a:tr h="0">
                <a:tc>
                  <a:txBody>
                    <a:bodyPr/>
                    <a:lstStyle/>
                    <a:p>
                      <a:r>
                        <a:rPr lang="en-US" sz="1600" dirty="0" smtClean="0">
                          <a:latin typeface="Cambria Math"/>
                          <a:cs typeface="Cambria Math"/>
                        </a:rPr>
                        <a:t>K</a:t>
                      </a:r>
                      <a:r>
                        <a:rPr lang="en-US" sz="1600" baseline="-25000" dirty="0" smtClean="0">
                          <a:latin typeface="Cambria Math"/>
                          <a:cs typeface="Cambria Math"/>
                        </a:rPr>
                        <a:t>e</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smtClean="0"/>
                        <a:t>AES-256</a:t>
                      </a:r>
                      <a:endParaRPr lang="en-US" sz="1200" dirty="0"/>
                    </a:p>
                  </a:txBody>
                  <a:tcPr anchor="ctr">
                    <a:lnB w="12700" cap="flat" cmpd="sng" algn="ctr">
                      <a:solidFill>
                        <a:scrgbClr r="0" g="0" b="0"/>
                      </a:solidFill>
                      <a:prstDash val="solid"/>
                      <a:round/>
                      <a:headEnd type="none" w="med" len="med"/>
                      <a:tailEnd type="none" w="med" len="med"/>
                    </a:lnB>
                  </a:tcPr>
                </a:tc>
                <a:tc>
                  <a:txBody>
                    <a:bodyPr/>
                    <a:lstStyle/>
                    <a:p>
                      <a:r>
                        <a:rPr lang="en-US" sz="1200" dirty="0" smtClean="0"/>
                        <a:t>Ephemeral</a:t>
                      </a:r>
                      <a:r>
                        <a:rPr lang="en-US" sz="1200" baseline="0" dirty="0" smtClean="0"/>
                        <a:t> challenge key to certify AIK</a:t>
                      </a:r>
                      <a:endParaRPr lang="en-US" sz="1200" dirty="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4518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51" grpId="0"/>
      <p:bldP spid="5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Keylime Bootstrap Key Derivation Details</a:t>
            </a:r>
            <a:endParaRPr lang="en-US" dirty="0"/>
          </a:p>
        </p:txBody>
      </p:sp>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smtClean="0">
                  <a:latin typeface="Arial"/>
                  <a:cs typeface="Arial"/>
                </a:rPr>
                <a:t>Mutual TLS</a:t>
              </a:r>
              <a:endParaRPr lang="en-US" sz="1200" dirty="0">
                <a:latin typeface="Arial"/>
                <a:cs typeface="Arial"/>
              </a:endParaRP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smtClean="0">
                  <a:latin typeface="Arial"/>
                  <a:cs typeface="Arial"/>
                </a:rPr>
                <a:t>Server TLS</a:t>
              </a:r>
              <a:endParaRPr lang="en-US" sz="1200" dirty="0">
                <a:latin typeface="Arial"/>
                <a:cs typeface="Arial"/>
              </a:endParaRP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smtClean="0">
                  <a:latin typeface="Arial"/>
                  <a:cs typeface="Arial"/>
                </a:rPr>
                <a:t>No TLS</a:t>
              </a:r>
              <a:endParaRPr lang="en-US" sz="1200" dirty="0">
                <a:latin typeface="Arial"/>
                <a:cs typeface="Arial"/>
              </a:endParaRP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smtClean="0">
                  <a:solidFill>
                    <a:schemeClr val="tx1"/>
                  </a:solidFill>
                </a:rPr>
                <a:t>Legend</a:t>
              </a:r>
              <a:endParaRPr lang="en-US" sz="1800" dirty="0">
                <a:solidFill>
                  <a:schemeClr val="tx1"/>
                </a:solidFill>
              </a:endParaRPr>
            </a:p>
          </p:txBody>
        </p:sp>
      </p:grpSp>
      <p:sp>
        <p:nvSpPr>
          <p:cNvPr id="43" name="Cloud 42"/>
          <p:cNvSpPr/>
          <p:nvPr/>
        </p:nvSpPr>
        <p:spPr bwMode="auto">
          <a:xfrm>
            <a:off x="4425008" y="1323474"/>
            <a:ext cx="7098729" cy="4398210"/>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44" name="Rounded Rectangle 43"/>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45" name="Oval 44"/>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46" name="Rounded Rectangle 45"/>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47" name="Group 46"/>
          <p:cNvGrpSpPr/>
          <p:nvPr/>
        </p:nvGrpSpPr>
        <p:grpSpPr>
          <a:xfrm>
            <a:off x="4981149" y="4309657"/>
            <a:ext cx="2111366" cy="1107766"/>
            <a:chOff x="8594236" y="2018892"/>
            <a:chExt cx="2111366" cy="1107766"/>
          </a:xfrm>
        </p:grpSpPr>
        <p:sp>
          <p:nvSpPr>
            <p:cNvPr id="48" name="Rectangle 47"/>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49" name="Rounded Rectangle 48"/>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55" name="Straight Arrow Connector 54"/>
          <p:cNvCxnSpPr>
            <a:stCxn id="45" idx="7"/>
            <a:endCxn id="44" idx="1"/>
          </p:cNvCxnSpPr>
          <p:nvPr/>
        </p:nvCxnSpPr>
        <p:spPr>
          <a:xfrm flipV="1">
            <a:off x="2489318" y="1865790"/>
            <a:ext cx="2491832" cy="1133589"/>
          </a:xfrm>
          <a:prstGeom prst="straightConnector1">
            <a:avLst/>
          </a:prstGeom>
          <a:ln>
            <a:solidFill>
              <a:schemeClr val="tx1"/>
            </a:solidFill>
            <a:prstDash val="dash"/>
            <a:tailEnd type="arrow"/>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2032028" y="2223828"/>
            <a:ext cx="2781385" cy="369332"/>
          </a:xfrm>
          <a:prstGeom prst="rect">
            <a:avLst/>
          </a:prstGeom>
          <a:solidFill>
            <a:srgbClr val="F2F2F2"/>
          </a:solidFill>
          <a:ln>
            <a:solidFill>
              <a:schemeClr val="bg2"/>
            </a:solidFill>
          </a:ln>
          <a:effectLst/>
        </p:spPr>
        <p:txBody>
          <a:bodyPr wrap="square" rtlCol="0">
            <a:spAutoFit/>
          </a:bodyPr>
          <a:lstStyle/>
          <a:p>
            <a:pPr algn="ctr"/>
            <a:r>
              <a:rPr lang="en-US" sz="1800" dirty="0" smtClean="0">
                <a:latin typeface="Cambria Math"/>
                <a:cs typeface="Cambria Math"/>
              </a:rPr>
              <a:t>ID, V, IP, port, whitelist</a:t>
            </a:r>
            <a:endParaRPr lang="en-US" sz="1800" dirty="0">
              <a:latin typeface="Cambria Math"/>
              <a:cs typeface="Cambria Math"/>
            </a:endParaRPr>
          </a:p>
        </p:txBody>
      </p:sp>
      <p:cxnSp>
        <p:nvCxnSpPr>
          <p:cNvPr id="60" name="Straight Arrow Connector 59"/>
          <p:cNvCxnSpPr/>
          <p:nvPr/>
        </p:nvCxnSpPr>
        <p:spPr>
          <a:xfrm flipH="1" flipV="1">
            <a:off x="2286031" y="3741460"/>
            <a:ext cx="2695118" cy="763699"/>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5200380" y="2245895"/>
            <a:ext cx="0" cy="20637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p:nvPr/>
        </p:nvCxnSpPr>
        <p:spPr>
          <a:xfrm flipV="1">
            <a:off x="5681657" y="2223829"/>
            <a:ext cx="0" cy="208582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a:off x="6991781" y="2245895"/>
            <a:ext cx="0" cy="2063762"/>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44" idx="3"/>
            <a:endCxn id="46" idx="0"/>
          </p:cNvCxnSpPr>
          <p:nvPr/>
        </p:nvCxnSpPr>
        <p:spPr>
          <a:xfrm>
            <a:off x="7092516" y="1865790"/>
            <a:ext cx="2784165" cy="1006268"/>
          </a:xfrm>
          <a:prstGeom prst="straightConnector1">
            <a:avLst/>
          </a:prstGeom>
          <a:ln>
            <a:solidFill>
              <a:schemeClr val="tx1"/>
            </a:solidFill>
            <a:prstDash val="dashDot"/>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4531957" y="2919932"/>
            <a:ext cx="788742" cy="646331"/>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n</a:t>
            </a:r>
            <a:r>
              <a:rPr lang="en-US" sz="1800" baseline="-25000" dirty="0" smtClean="0">
                <a:latin typeface="Cambria Math"/>
                <a:cs typeface="Cambria Math"/>
              </a:rPr>
              <a:t>CV</a:t>
            </a:r>
            <a:r>
              <a:rPr lang="en-US" sz="1800" dirty="0" smtClean="0">
                <a:latin typeface="Cambria Math"/>
                <a:cs typeface="Cambria Math"/>
              </a:rPr>
              <a:t>, </a:t>
            </a:r>
          </a:p>
          <a:p>
            <a:pPr algn="ctr"/>
            <a:r>
              <a:rPr lang="en-US" sz="1800" dirty="0" smtClean="0">
                <a:latin typeface="Cambria Math"/>
                <a:cs typeface="Cambria Math"/>
              </a:rPr>
              <a:t>mask</a:t>
            </a:r>
            <a:endParaRPr lang="en-US" sz="1800" dirty="0">
              <a:latin typeface="Cambria Math"/>
              <a:cs typeface="Cambria Math"/>
            </a:endParaRPr>
          </a:p>
        </p:txBody>
      </p:sp>
      <p:sp>
        <p:nvSpPr>
          <p:cNvPr id="78" name="TextBox 77"/>
          <p:cNvSpPr txBox="1"/>
          <p:nvPr/>
        </p:nvSpPr>
        <p:spPr>
          <a:xfrm>
            <a:off x="5320699" y="2794045"/>
            <a:ext cx="1470547" cy="923330"/>
          </a:xfrm>
          <a:prstGeom prst="rect">
            <a:avLst/>
          </a:prstGeom>
          <a:solidFill>
            <a:srgbClr val="F2F2F2"/>
          </a:solidFill>
          <a:ln>
            <a:solidFill>
              <a:srgbClr val="919191"/>
            </a:solidFill>
          </a:ln>
          <a:effectLst/>
        </p:spPr>
        <p:txBody>
          <a:bodyPr wrap="square" lIns="0" rIns="0" rtlCol="0">
            <a:spAutoFit/>
          </a:bodyPr>
          <a:lstStyle/>
          <a:p>
            <a:pPr algn="ctr"/>
            <a:r>
              <a:rPr lang="en-US" sz="1800" dirty="0" smtClean="0">
                <a:latin typeface="Cambria Math"/>
                <a:cs typeface="Cambria Math"/>
              </a:rPr>
              <a:t>Quote</a:t>
            </a:r>
            <a:r>
              <a:rPr lang="en-US" sz="1800" baseline="-25000" dirty="0" smtClean="0">
                <a:latin typeface="Cambria Math"/>
                <a:cs typeface="Cambria Math"/>
              </a:rPr>
              <a:t>AIK</a:t>
            </a:r>
            <a:r>
              <a:rPr lang="en-US" sz="1800" dirty="0" smtClean="0">
                <a:latin typeface="Cambria Math"/>
                <a:cs typeface="Cambria Math"/>
              </a:rPr>
              <a:t>(n</a:t>
            </a:r>
            <a:r>
              <a:rPr lang="en-US" sz="1800" baseline="-25000" dirty="0" smtClean="0">
                <a:latin typeface="Cambria Math"/>
                <a:cs typeface="Cambria Math"/>
              </a:rPr>
              <a:t>CV</a:t>
            </a:r>
            <a:r>
              <a:rPr lang="en-US" sz="1800" dirty="0" smtClean="0">
                <a:latin typeface="Cambria Math"/>
                <a:cs typeface="Cambria Math"/>
              </a:rPr>
              <a:t>,16:H(NK</a:t>
            </a:r>
            <a:r>
              <a:rPr lang="en-US" sz="1800" baseline="-25000" dirty="0" smtClean="0">
                <a:latin typeface="Cambria Math"/>
                <a:cs typeface="Cambria Math"/>
              </a:rPr>
              <a:t>pub</a:t>
            </a:r>
            <a:r>
              <a:rPr lang="en-US" sz="1800" dirty="0" smtClean="0">
                <a:latin typeface="Cambria Math"/>
                <a:cs typeface="Cambria Math"/>
              </a:rPr>
              <a:t>)</a:t>
            </a:r>
            <a:br>
              <a:rPr lang="en-US" sz="1800" dirty="0" smtClean="0">
                <a:latin typeface="Cambria Math"/>
                <a:cs typeface="Cambria Math"/>
              </a:rPr>
            </a:br>
            <a:r>
              <a:rPr lang="en-US" sz="1800" dirty="0" smtClean="0">
                <a:latin typeface="Cambria Math"/>
                <a:cs typeface="Cambria Math"/>
              </a:rPr>
              <a:t>,</a:t>
            </a:r>
            <a:r>
              <a:rPr lang="en-US" sz="1800" i="1" dirty="0" smtClean="0">
                <a:latin typeface="Cambria Math"/>
                <a:cs typeface="Cambria Math"/>
              </a:rPr>
              <a:t>x</a:t>
            </a:r>
            <a:r>
              <a:rPr lang="en-US" sz="1800" i="1" baseline="-25000" dirty="0" smtClean="0">
                <a:latin typeface="Cambria Math"/>
                <a:cs typeface="Cambria Math"/>
              </a:rPr>
              <a:t>i </a:t>
            </a:r>
            <a:r>
              <a:rPr lang="en-US" sz="1800" dirty="0" smtClean="0">
                <a:latin typeface="Cambria Math"/>
                <a:cs typeface="Cambria Math"/>
              </a:rPr>
              <a:t>:</a:t>
            </a:r>
            <a:r>
              <a:rPr lang="en-US" sz="1800" i="1" dirty="0" smtClean="0">
                <a:latin typeface="Cambria Math"/>
                <a:cs typeface="Cambria Math"/>
              </a:rPr>
              <a:t>y</a:t>
            </a:r>
            <a:r>
              <a:rPr lang="en-US" sz="1800" i="1" baseline="-25000" dirty="0" smtClean="0">
                <a:latin typeface="Cambria Math"/>
                <a:cs typeface="Cambria Math"/>
              </a:rPr>
              <a:t>i</a:t>
            </a:r>
            <a:r>
              <a:rPr lang="en-US" sz="1800" dirty="0" smtClean="0">
                <a:latin typeface="Cambria Math"/>
                <a:cs typeface="Cambria Math"/>
              </a:rPr>
              <a:t>),NK</a:t>
            </a:r>
            <a:r>
              <a:rPr lang="en-US" sz="1800" baseline="-25000" dirty="0" smtClean="0">
                <a:latin typeface="Cambria Math"/>
                <a:cs typeface="Cambria Math"/>
              </a:rPr>
              <a:t>pub</a:t>
            </a:r>
            <a:endParaRPr lang="en-US" sz="1800" baseline="-25000" dirty="0">
              <a:latin typeface="Cambria Math"/>
              <a:cs typeface="Cambria Math"/>
            </a:endParaRPr>
          </a:p>
        </p:txBody>
      </p:sp>
      <p:sp>
        <p:nvSpPr>
          <p:cNvPr id="79" name="TextBox 78"/>
          <p:cNvSpPr txBox="1"/>
          <p:nvPr/>
        </p:nvSpPr>
        <p:spPr>
          <a:xfrm>
            <a:off x="7754717" y="2153269"/>
            <a:ext cx="1198958" cy="369332"/>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smtClean="0">
                <a:latin typeface="Cambria Math"/>
                <a:cs typeface="Cambria Math"/>
              </a:rPr>
              <a:t>Valid AIK?</a:t>
            </a:r>
            <a:endParaRPr lang="en-US" sz="1800" dirty="0">
              <a:latin typeface="Cambria Math"/>
              <a:cs typeface="Cambria Math"/>
            </a:endParaRPr>
          </a:p>
        </p:txBody>
      </p:sp>
      <p:sp>
        <p:nvSpPr>
          <p:cNvPr id="80" name="TextBox 79"/>
          <p:cNvSpPr txBox="1"/>
          <p:nvPr/>
        </p:nvSpPr>
        <p:spPr>
          <a:xfrm>
            <a:off x="6791246" y="3035296"/>
            <a:ext cx="1100445" cy="369332"/>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Enc</a:t>
            </a:r>
            <a:r>
              <a:rPr lang="en-US" sz="1800" baseline="-25000" dirty="0" smtClean="0">
                <a:latin typeface="Cambria Math"/>
                <a:cs typeface="Cambria Math"/>
              </a:rPr>
              <a:t>NK</a:t>
            </a:r>
            <a:r>
              <a:rPr lang="en-US" sz="1800" dirty="0" smtClean="0">
                <a:latin typeface="Cambria Math"/>
                <a:cs typeface="Cambria Math"/>
              </a:rPr>
              <a:t>(V)</a:t>
            </a:r>
            <a:endParaRPr lang="en-US" sz="1800" dirty="0">
              <a:latin typeface="Cambria Math"/>
              <a:cs typeface="Cambria Math"/>
            </a:endParaRPr>
          </a:p>
        </p:txBody>
      </p:sp>
      <p:cxnSp>
        <p:nvCxnSpPr>
          <p:cNvPr id="95" name="Elbow Connector 94"/>
          <p:cNvCxnSpPr>
            <a:stCxn id="45" idx="3"/>
            <a:endCxn id="46" idx="2"/>
          </p:cNvCxnSpPr>
          <p:nvPr/>
        </p:nvCxnSpPr>
        <p:spPr bwMode="auto">
          <a:xfrm rot="16200000" flipH="1">
            <a:off x="5509077" y="-626145"/>
            <a:ext cx="127321" cy="8607888"/>
          </a:xfrm>
          <a:prstGeom prst="bentConnector3">
            <a:avLst>
              <a:gd name="adj1" fmla="val 1875512"/>
            </a:avLst>
          </a:prstGeom>
          <a:solidFill>
            <a:schemeClr val="accent1"/>
          </a:solidFill>
          <a:ln w="25400" cap="flat" cmpd="sng" algn="ctr">
            <a:solidFill>
              <a:schemeClr val="tx1"/>
            </a:solidFill>
            <a:prstDash val="dashDot"/>
            <a:round/>
            <a:headEnd type="none" w="sm" len="sm"/>
            <a:tailEnd type="arrow"/>
          </a:ln>
          <a:effectLst/>
        </p:spPr>
      </p:cxnSp>
      <p:sp>
        <p:nvSpPr>
          <p:cNvPr id="102" name="TextBox 101"/>
          <p:cNvSpPr txBox="1"/>
          <p:nvPr/>
        </p:nvSpPr>
        <p:spPr>
          <a:xfrm>
            <a:off x="1889838" y="5785222"/>
            <a:ext cx="1331995" cy="369332"/>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Valid AIK?</a:t>
            </a:r>
            <a:endParaRPr lang="en-US" sz="1800" dirty="0">
              <a:latin typeface="Cambria Math"/>
              <a:cs typeface="Cambria Math"/>
            </a:endParaRPr>
          </a:p>
        </p:txBody>
      </p:sp>
      <p:cxnSp>
        <p:nvCxnSpPr>
          <p:cNvPr id="59" name="Straight Arrow Connector 58"/>
          <p:cNvCxnSpPr>
            <a:stCxn id="45" idx="5"/>
          </p:cNvCxnSpPr>
          <p:nvPr/>
        </p:nvCxnSpPr>
        <p:spPr>
          <a:xfrm>
            <a:off x="2489318" y="3614139"/>
            <a:ext cx="2491831" cy="695518"/>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3034673" y="3505973"/>
            <a:ext cx="551110" cy="369332"/>
          </a:xfrm>
          <a:prstGeom prst="rect">
            <a:avLst/>
          </a:prstGeom>
          <a:solidFill>
            <a:srgbClr val="F2F2F2"/>
          </a:solidFill>
          <a:ln>
            <a:solidFill>
              <a:srgbClr val="919191"/>
            </a:solidFill>
          </a:ln>
          <a:effectLst/>
        </p:spPr>
        <p:txBody>
          <a:bodyPr wrap="square" rtlCol="0">
            <a:spAutoFit/>
          </a:bodyPr>
          <a:lstStyle/>
          <a:p>
            <a:pPr algn="ctr"/>
            <a:r>
              <a:rPr lang="en-US" sz="1800" dirty="0" smtClean="0">
                <a:latin typeface="Cambria Math"/>
                <a:cs typeface="Cambria Math"/>
              </a:rPr>
              <a:t>n</a:t>
            </a:r>
            <a:r>
              <a:rPr lang="en-US" sz="1800" baseline="-25000" dirty="0" smtClean="0">
                <a:latin typeface="Cambria Math"/>
                <a:cs typeface="Cambria Math"/>
              </a:rPr>
              <a:t>t</a:t>
            </a:r>
            <a:endParaRPr lang="en-US" sz="1800" dirty="0">
              <a:latin typeface="Cambria Math"/>
              <a:cs typeface="Cambria Math"/>
            </a:endParaRPr>
          </a:p>
        </p:txBody>
      </p:sp>
      <p:cxnSp>
        <p:nvCxnSpPr>
          <p:cNvPr id="106" name="Elbow Connector 105"/>
          <p:cNvCxnSpPr>
            <a:stCxn id="45" idx="4"/>
          </p:cNvCxnSpPr>
          <p:nvPr/>
        </p:nvCxnSpPr>
        <p:spPr bwMode="auto">
          <a:xfrm rot="16200000" flipH="1">
            <a:off x="2887832" y="2732683"/>
            <a:ext cx="1084540" cy="3102093"/>
          </a:xfrm>
          <a:prstGeom prst="bentConnector2">
            <a:avLst/>
          </a:prstGeom>
          <a:solidFill>
            <a:schemeClr val="accent1"/>
          </a:solidFill>
          <a:ln w="25400" cap="flat" cmpd="sng" algn="ctr">
            <a:solidFill>
              <a:schemeClr val="tx1"/>
            </a:solidFill>
            <a:prstDash val="solid"/>
            <a:round/>
            <a:headEnd type="none" w="sm" len="sm"/>
            <a:tailEnd type="arrow"/>
          </a:ln>
          <a:effectLst/>
        </p:spPr>
      </p:cxnSp>
      <p:sp>
        <p:nvSpPr>
          <p:cNvPr id="63" name="TextBox 62"/>
          <p:cNvSpPr txBox="1"/>
          <p:nvPr/>
        </p:nvSpPr>
        <p:spPr>
          <a:xfrm>
            <a:off x="2102150" y="3986491"/>
            <a:ext cx="2322858"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Quote</a:t>
            </a:r>
            <a:r>
              <a:rPr lang="en-US" sz="1800" baseline="-25000" dirty="0">
                <a:latin typeface="Cambria Math"/>
                <a:cs typeface="Cambria Math"/>
              </a:rPr>
              <a:t>AIK</a:t>
            </a:r>
            <a:r>
              <a:rPr lang="en-US" sz="1800" dirty="0" smtClean="0">
                <a:latin typeface="Cambria Math"/>
                <a:cs typeface="Cambria Math"/>
              </a:rPr>
              <a:t>(n</a:t>
            </a:r>
            <a:r>
              <a:rPr lang="en-US" sz="1800" baseline="-25000" dirty="0" smtClean="0">
                <a:latin typeface="Cambria Math"/>
                <a:cs typeface="Cambria Math"/>
              </a:rPr>
              <a:t>t</a:t>
            </a:r>
            <a:r>
              <a:rPr lang="en-US" sz="1800" dirty="0" smtClean="0">
                <a:latin typeface="Cambria Math"/>
                <a:cs typeface="Cambria Math"/>
              </a:rPr>
              <a:t>,16:H(NK</a:t>
            </a:r>
            <a:r>
              <a:rPr lang="en-US" sz="1800" baseline="-25000" dirty="0" smtClean="0">
                <a:latin typeface="Cambria Math"/>
                <a:cs typeface="Cambria Math"/>
              </a:rPr>
              <a:t>pub)</a:t>
            </a:r>
            <a:r>
              <a:rPr lang="en-US" sz="1800" dirty="0" smtClean="0">
                <a:latin typeface="Cambria Math"/>
                <a:cs typeface="Cambria Math"/>
              </a:rPr>
              <a:t>)),NK</a:t>
            </a:r>
            <a:r>
              <a:rPr lang="en-US" sz="1800" baseline="-25000" dirty="0" smtClean="0">
                <a:latin typeface="Cambria Math"/>
                <a:cs typeface="Cambria Math"/>
              </a:rPr>
              <a:t>pub</a:t>
            </a:r>
            <a:endParaRPr lang="en-US" sz="1800" baseline="-25000" dirty="0">
              <a:latin typeface="Cambria Math"/>
              <a:cs typeface="Cambria Math"/>
            </a:endParaRPr>
          </a:p>
        </p:txBody>
      </p:sp>
      <p:graphicFrame>
        <p:nvGraphicFramePr>
          <p:cNvPr id="114" name="Object 113"/>
          <p:cNvGraphicFramePr>
            <a:graphicFrameLocks noChangeAspect="1"/>
          </p:cNvGraphicFramePr>
          <p:nvPr>
            <p:extLst>
              <p:ext uri="{D42A27DB-BD31-4B8C-83A1-F6EECF244321}">
                <p14:modId xmlns:p14="http://schemas.microsoft.com/office/powerpoint/2010/main" val="2298197159"/>
              </p:ext>
            </p:extLst>
          </p:nvPr>
        </p:nvGraphicFramePr>
        <p:xfrm>
          <a:off x="7161047" y="4633864"/>
          <a:ext cx="1475071" cy="438992"/>
        </p:xfrm>
        <a:graphic>
          <a:graphicData uri="http://schemas.openxmlformats.org/presentationml/2006/ole">
            <mc:AlternateContent xmlns:mc="http://schemas.openxmlformats.org/markup-compatibility/2006">
              <mc:Choice xmlns:v="urn:schemas-microsoft-com:vml" Requires="v">
                <p:oleObj spid="_x0000_s2463" name="Equation" r:id="rId3" imgW="723900" imgH="215900" progId="Equation.3">
                  <p:embed/>
                </p:oleObj>
              </mc:Choice>
              <mc:Fallback>
                <p:oleObj name="Equation" r:id="rId3" imgW="723900" imgH="215900" progId="Equation.3">
                  <p:embed/>
                  <p:pic>
                    <p:nvPicPr>
                      <p:cNvPr id="0" name=""/>
                      <p:cNvPicPr/>
                      <p:nvPr/>
                    </p:nvPicPr>
                    <p:blipFill>
                      <a:blip r:embed="rId4"/>
                      <a:stretch>
                        <a:fillRect/>
                      </a:stretch>
                    </p:blipFill>
                    <p:spPr>
                      <a:xfrm>
                        <a:off x="7161047" y="4633864"/>
                        <a:ext cx="1475071" cy="438992"/>
                      </a:xfrm>
                      <a:prstGeom prst="rect">
                        <a:avLst/>
                      </a:prstGeom>
                      <a:solidFill>
                        <a:srgbClr val="F2F2F2"/>
                      </a:solidFill>
                      <a:ln>
                        <a:solidFill>
                          <a:srgbClr val="7F7F7F"/>
                        </a:solidFill>
                      </a:ln>
                    </p:spPr>
                  </p:pic>
                </p:oleObj>
              </mc:Fallback>
            </mc:AlternateContent>
          </a:graphicData>
        </a:graphic>
      </p:graphicFrame>
      <p:graphicFrame>
        <p:nvGraphicFramePr>
          <p:cNvPr id="42" name="Object 41"/>
          <p:cNvGraphicFramePr>
            <a:graphicFrameLocks noChangeAspect="1"/>
          </p:cNvGraphicFramePr>
          <p:nvPr>
            <p:extLst>
              <p:ext uri="{D42A27DB-BD31-4B8C-83A1-F6EECF244321}">
                <p14:modId xmlns:p14="http://schemas.microsoft.com/office/powerpoint/2010/main" val="582502238"/>
              </p:ext>
            </p:extLst>
          </p:nvPr>
        </p:nvGraphicFramePr>
        <p:xfrm>
          <a:off x="2102150" y="4783616"/>
          <a:ext cx="1317033" cy="696031"/>
        </p:xfrm>
        <a:graphic>
          <a:graphicData uri="http://schemas.openxmlformats.org/presentationml/2006/ole">
            <mc:AlternateContent xmlns:mc="http://schemas.openxmlformats.org/markup-compatibility/2006">
              <mc:Choice xmlns:v="urn:schemas-microsoft-com:vml" Requires="v">
                <p:oleObj spid="_x0000_s2464" name="Equation" r:id="rId5" imgW="889000" imgH="469900" progId="Equation.3">
                  <p:embed/>
                </p:oleObj>
              </mc:Choice>
              <mc:Fallback>
                <p:oleObj name="Equation" r:id="rId5" imgW="889000" imgH="469900" progId="Equation.3">
                  <p:embed/>
                  <p:pic>
                    <p:nvPicPr>
                      <p:cNvPr id="0" name=""/>
                      <p:cNvPicPr/>
                      <p:nvPr/>
                    </p:nvPicPr>
                    <p:blipFill>
                      <a:blip r:embed="rId6"/>
                      <a:stretch>
                        <a:fillRect/>
                      </a:stretch>
                    </p:blipFill>
                    <p:spPr>
                      <a:xfrm>
                        <a:off x="2102150" y="4783616"/>
                        <a:ext cx="1317033" cy="696031"/>
                      </a:xfrm>
                      <a:prstGeom prst="rect">
                        <a:avLst/>
                      </a:prstGeom>
                      <a:solidFill>
                        <a:srgbClr val="F2F2F2"/>
                      </a:solidFill>
                      <a:ln>
                        <a:solidFill>
                          <a:srgbClr val="7F7F7F"/>
                        </a:solidFill>
                      </a:ln>
                    </p:spPr>
                  </p:pic>
                </p:oleObj>
              </mc:Fallback>
            </mc:AlternateContent>
          </a:graphicData>
        </a:graphic>
      </p:graphicFrame>
    </p:spTree>
    <p:extLst>
      <p:ext uri="{BB962C8B-B14F-4D97-AF65-F5344CB8AC3E}">
        <p14:creationId xmlns:p14="http://schemas.microsoft.com/office/powerpoint/2010/main" val="4039350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9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0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1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7" grpId="0" animBg="1"/>
      <p:bldP spid="78" grpId="0" animBg="1"/>
      <p:bldP spid="79" grpId="0" animBg="1"/>
      <p:bldP spid="80" grpId="0" animBg="1"/>
      <p:bldP spid="102" grpId="0" animBg="1"/>
      <p:bldP spid="62" grpId="0" animBg="1"/>
      <p:bldP spid="6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Trust Challenges</a:t>
            </a:r>
            <a:endParaRPr lang="en-US" dirty="0"/>
          </a:p>
        </p:txBody>
      </p:sp>
      <p:sp>
        <p:nvSpPr>
          <p:cNvPr id="3" name="Content Placeholder 2"/>
          <p:cNvSpPr>
            <a:spLocks noGrp="1"/>
          </p:cNvSpPr>
          <p:nvPr>
            <p:ph idx="1"/>
          </p:nvPr>
        </p:nvSpPr>
        <p:spPr>
          <a:xfrm>
            <a:off x="6385440" y="1834620"/>
            <a:ext cx="5314328" cy="3728656"/>
          </a:xfrm>
        </p:spPr>
        <p:txBody>
          <a:bodyPr/>
          <a:lstStyle/>
          <a:p>
            <a:r>
              <a:rPr lang="en-US" dirty="0" smtClean="0"/>
              <a:t>Is the provider’s machine free of compromise?</a:t>
            </a:r>
          </a:p>
          <a:p>
            <a:r>
              <a:rPr lang="en-US" dirty="0" smtClean="0"/>
              <a:t>How can I securely provision my rented cloud machines with my secrets?</a:t>
            </a:r>
          </a:p>
          <a:p>
            <a:r>
              <a:rPr lang="en-US" dirty="0" smtClean="0"/>
              <a:t>After I provision it, how do I know my cloud machine is still good?</a:t>
            </a:r>
          </a:p>
          <a:p>
            <a:r>
              <a:rPr lang="en-US" dirty="0" smtClean="0"/>
              <a:t>How to do this seamlessly with virtual </a:t>
            </a:r>
            <a:r>
              <a:rPr lang="en-US" i="1" dirty="0" smtClean="0"/>
              <a:t>and</a:t>
            </a:r>
            <a:r>
              <a:rPr lang="en-US" dirty="0" smtClean="0"/>
              <a:t> bare metal nodes?</a:t>
            </a:r>
          </a:p>
        </p:txBody>
      </p:sp>
      <p:grpSp>
        <p:nvGrpSpPr>
          <p:cNvPr id="7" name="Group 6"/>
          <p:cNvGrpSpPr/>
          <p:nvPr/>
        </p:nvGrpSpPr>
        <p:grpSpPr>
          <a:xfrm>
            <a:off x="3648459" y="2466794"/>
            <a:ext cx="1957406" cy="1367031"/>
            <a:chOff x="84648" y="564567"/>
            <a:chExt cx="1957406" cy="1367031"/>
          </a:xfrm>
        </p:grpSpPr>
        <p:sp>
          <p:nvSpPr>
            <p:cNvPr id="8" name="Rounded Rectangle 7"/>
            <p:cNvSpPr/>
            <p:nvPr/>
          </p:nvSpPr>
          <p:spPr bwMode="auto">
            <a:xfrm>
              <a:off x="84648" y="564567"/>
              <a:ext cx="1957406" cy="672604"/>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9" name="Rounded Rectangle 8"/>
            <p:cNvSpPr/>
            <p:nvPr/>
          </p:nvSpPr>
          <p:spPr bwMode="auto">
            <a:xfrm>
              <a:off x="186222"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10" name="Rounded Rectangle 277"/>
            <p:cNvSpPr>
              <a:spLocks noChangeArrowheads="1"/>
            </p:cNvSpPr>
            <p:nvPr/>
          </p:nvSpPr>
          <p:spPr bwMode="auto">
            <a:xfrm>
              <a:off x="18619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1" name="Rounded Rectangle 10"/>
            <p:cNvSpPr/>
            <p:nvPr/>
          </p:nvSpPr>
          <p:spPr bwMode="auto">
            <a:xfrm>
              <a:off x="59251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12" name="Rounded Rectangle 11"/>
            <p:cNvSpPr/>
            <p:nvPr/>
          </p:nvSpPr>
          <p:spPr bwMode="auto">
            <a:xfrm>
              <a:off x="795663"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13" name="Rounded Rectangle 282"/>
            <p:cNvSpPr>
              <a:spLocks noChangeArrowheads="1"/>
            </p:cNvSpPr>
            <p:nvPr/>
          </p:nvSpPr>
          <p:spPr bwMode="auto">
            <a:xfrm>
              <a:off x="79548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4" name="Rounded Rectangle 13"/>
            <p:cNvSpPr/>
            <p:nvPr/>
          </p:nvSpPr>
          <p:spPr bwMode="auto">
            <a:xfrm>
              <a:off x="120195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15" name="Rounded Rectangle 14"/>
            <p:cNvSpPr/>
            <p:nvPr/>
          </p:nvSpPr>
          <p:spPr bwMode="auto">
            <a:xfrm>
              <a:off x="1405104"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16" name="Rounded Rectangle 286"/>
            <p:cNvSpPr>
              <a:spLocks noChangeArrowheads="1"/>
            </p:cNvSpPr>
            <p:nvPr/>
          </p:nvSpPr>
          <p:spPr bwMode="auto">
            <a:xfrm>
              <a:off x="1404777"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7" name="Rounded Rectangle 16"/>
            <p:cNvSpPr/>
            <p:nvPr/>
          </p:nvSpPr>
          <p:spPr bwMode="auto">
            <a:xfrm>
              <a:off x="1811398"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pic>
          <p:nvPicPr>
            <p:cNvPr id="18" name="Picture 17" descr="rack_mount_thick_tower_servers_x86_clip_art_9865.jpg"/>
            <p:cNvPicPr>
              <a:picLocks noChangeAspect="1"/>
            </p:cNvPicPr>
            <p:nvPr/>
          </p:nvPicPr>
          <p:blipFill rotWithShape="1">
            <a:blip r:embed="rId2" cstate="email">
              <a:extLst>
                <a:ext uri="{BEBA8EAE-BF5A-486C-A8C5-ECC9F3942E4B}">
                  <a14:imgProps xmlns:a14="http://schemas.microsoft.com/office/drawing/2010/main">
                    <a14:imgLayer r:embed="rId3">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19" name="Isosceles Triangle 18"/>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20" name="Rounded Rectangle 56"/>
            <p:cNvSpPr>
              <a:spLocks noChangeArrowheads="1"/>
            </p:cNvSpPr>
            <p:nvPr/>
          </p:nvSpPr>
          <p:spPr bwMode="auto">
            <a:xfrm>
              <a:off x="88882" y="1198043"/>
              <a:ext cx="1320128" cy="228670"/>
            </a:xfrm>
            <a:prstGeom prst="roundRect">
              <a:avLst>
                <a:gd name="adj" fmla="val 16667"/>
              </a:avLst>
            </a:prstGeom>
            <a:solidFill>
              <a:srgbClr val="22DE20"/>
            </a:solidFill>
            <a:ln>
              <a:noFill/>
            </a:ln>
            <a:extLst>
              <a:ext uri="{91240B29-F687-4f45-9708-019B960494DF}">
                <a14:hiddenLine xmlns:a14="http://schemas.microsoft.com/office/drawing/2010/main" xmlns=""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smtClean="0"/>
                <a:t>Hypervisor</a:t>
              </a:r>
              <a:endParaRPr lang="en-US" sz="1000" b="1" dirty="0"/>
            </a:p>
          </p:txBody>
        </p:sp>
        <p:sp>
          <p:nvSpPr>
            <p:cNvPr id="21" name="Rounded Rectangle 274"/>
            <p:cNvSpPr>
              <a:spLocks noChangeArrowheads="1"/>
            </p:cNvSpPr>
            <p:nvPr/>
          </p:nvSpPr>
          <p:spPr bwMode="auto">
            <a:xfrm>
              <a:off x="1407026" y="1194868"/>
              <a:ext cx="635028" cy="228670"/>
            </a:xfrm>
            <a:prstGeom prst="roundRect">
              <a:avLst>
                <a:gd name="adj" fmla="val 16667"/>
              </a:avLst>
            </a:prstGeom>
            <a:solidFill>
              <a:srgbClr val="FF66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grpSp>
        <p:nvGrpSpPr>
          <p:cNvPr id="31" name="Group 30"/>
          <p:cNvGrpSpPr/>
          <p:nvPr/>
        </p:nvGrpSpPr>
        <p:grpSpPr>
          <a:xfrm>
            <a:off x="1255449" y="2708217"/>
            <a:ext cx="1957406" cy="1108590"/>
            <a:chOff x="84648" y="823008"/>
            <a:chExt cx="1957406" cy="1108590"/>
          </a:xfrm>
        </p:grpSpPr>
        <p:sp>
          <p:nvSpPr>
            <p:cNvPr id="32" name="Rounded Rectangle 31"/>
            <p:cNvSpPr/>
            <p:nvPr/>
          </p:nvSpPr>
          <p:spPr bwMode="auto">
            <a:xfrm>
              <a:off x="84648" y="823008"/>
              <a:ext cx="1957406" cy="611442"/>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34" name="Rounded Rectangle 277"/>
            <p:cNvSpPr>
              <a:spLocks noChangeArrowheads="1"/>
            </p:cNvSpPr>
            <p:nvPr/>
          </p:nvSpPr>
          <p:spPr bwMode="auto">
            <a:xfrm>
              <a:off x="188542" y="894166"/>
              <a:ext cx="443029"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35" name="Rounded Rectangle 34"/>
            <p:cNvSpPr/>
            <p:nvPr/>
          </p:nvSpPr>
          <p:spPr bwMode="auto">
            <a:xfrm rot="16200000">
              <a:off x="1109831" y="849915"/>
              <a:ext cx="228670" cy="299134"/>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Mon</a:t>
              </a:r>
              <a:endParaRPr lang="en-US" sz="800" b="1" dirty="0">
                <a:latin typeface="Arial Narrow" pitchFamily="-109" charset="0"/>
                <a:ea typeface="ＭＳ Ｐゴシック" pitchFamily="-109" charset="-128"/>
                <a:cs typeface="ＭＳ Ｐゴシック" pitchFamily="-109" charset="-128"/>
              </a:endParaRPr>
            </a:p>
          </p:txBody>
        </p:sp>
        <p:sp>
          <p:nvSpPr>
            <p:cNvPr id="37" name="Rounded Rectangle 282"/>
            <p:cNvSpPr>
              <a:spLocks noChangeArrowheads="1"/>
            </p:cNvSpPr>
            <p:nvPr/>
          </p:nvSpPr>
          <p:spPr bwMode="auto">
            <a:xfrm>
              <a:off x="631571" y="892137"/>
              <a:ext cx="443028" cy="223907"/>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pic>
          <p:nvPicPr>
            <p:cNvPr id="42" name="Picture 41" descr="rack_mount_thick_tower_servers_x86_clip_art_9865.jpg"/>
            <p:cNvPicPr>
              <a:picLocks noChangeAspect="1"/>
            </p:cNvPicPr>
            <p:nvPr/>
          </p:nvPicPr>
          <p:blipFill rotWithShape="1">
            <a:blip r:embed="rId2" cstate="email">
              <a:extLst>
                <a:ext uri="{BEBA8EAE-BF5A-486C-A8C5-ECC9F3942E4B}">
                  <a14:imgProps xmlns:a14="http://schemas.microsoft.com/office/drawing/2010/main">
                    <a14:imgLayer r:embed="rId3">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43" name="Isosceles Triangle 42"/>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44" name="Rounded Rectangle 56"/>
            <p:cNvSpPr>
              <a:spLocks noChangeArrowheads="1"/>
            </p:cNvSpPr>
            <p:nvPr/>
          </p:nvSpPr>
          <p:spPr bwMode="auto">
            <a:xfrm>
              <a:off x="188542" y="1122836"/>
              <a:ext cx="1768868" cy="228670"/>
            </a:xfrm>
            <a:prstGeom prst="roundRect">
              <a:avLst>
                <a:gd name="adj" fmla="val 16667"/>
              </a:avLst>
            </a:prstGeom>
            <a:solidFill>
              <a:srgbClr val="22DE20"/>
            </a:solidFill>
            <a:ln>
              <a:noFill/>
            </a:ln>
            <a:extLst>
              <a:ext uri="{91240B29-F687-4f45-9708-019B960494DF}">
                <a14:hiddenLine xmlns:a14="http://schemas.microsoft.com/office/drawing/2010/main" xmlns=""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smtClean="0"/>
                <a:t>Operating System</a:t>
              </a:r>
              <a:endParaRPr lang="en-US" sz="1000" b="1" dirty="0"/>
            </a:p>
          </p:txBody>
        </p:sp>
        <p:sp>
          <p:nvSpPr>
            <p:cNvPr id="45" name="Rounded Rectangle 274"/>
            <p:cNvSpPr>
              <a:spLocks noChangeArrowheads="1"/>
            </p:cNvSpPr>
            <p:nvPr/>
          </p:nvSpPr>
          <p:spPr bwMode="auto">
            <a:xfrm>
              <a:off x="1373733" y="878488"/>
              <a:ext cx="583677" cy="228670"/>
            </a:xfrm>
            <a:prstGeom prst="roundRect">
              <a:avLst>
                <a:gd name="adj" fmla="val 16667"/>
              </a:avLst>
            </a:prstGeom>
            <a:solidFill>
              <a:srgbClr val="FF66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pic>
        <p:nvPicPr>
          <p:cNvPr id="29" name="Picture 2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508438" y="3219669"/>
            <a:ext cx="462244" cy="444831"/>
          </a:xfrm>
          <a:prstGeom prst="rect">
            <a:avLst/>
          </a:prstGeom>
        </p:spPr>
      </p:pic>
      <p:pic>
        <p:nvPicPr>
          <p:cNvPr id="30" name="Picture 2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43630" y="2213126"/>
            <a:ext cx="852798" cy="355332"/>
          </a:xfrm>
          <a:prstGeom prst="rect">
            <a:avLst/>
          </a:prstGeom>
        </p:spPr>
      </p:pic>
      <p:pic>
        <p:nvPicPr>
          <p:cNvPr id="33" name="Picture 3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4455306" y="2422703"/>
            <a:ext cx="305441" cy="293935"/>
          </a:xfrm>
          <a:prstGeom prst="rect">
            <a:avLst/>
          </a:prstGeom>
        </p:spPr>
      </p:pic>
      <p:pic>
        <p:nvPicPr>
          <p:cNvPr id="36" name="Picture 3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59343" y="2460688"/>
            <a:ext cx="852798" cy="355332"/>
          </a:xfrm>
          <a:prstGeom prst="rect">
            <a:avLst/>
          </a:prstGeom>
        </p:spPr>
      </p:pic>
      <p:pic>
        <p:nvPicPr>
          <p:cNvPr id="38" name="Pictur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2313412" y="3219669"/>
            <a:ext cx="462244" cy="444831"/>
          </a:xfrm>
          <a:prstGeom prst="rect">
            <a:avLst/>
          </a:prstGeom>
        </p:spPr>
      </p:pic>
    </p:spTree>
    <p:extLst>
      <p:ext uri="{BB962C8B-B14F-4D97-AF65-F5344CB8AC3E}">
        <p14:creationId xmlns:p14="http://schemas.microsoft.com/office/powerpoint/2010/main" val="1628359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 name="Object 42"/>
          <p:cNvGraphicFramePr>
            <a:graphicFrameLocks noChangeAspect="1"/>
          </p:cNvGraphicFramePr>
          <p:nvPr>
            <p:extLst>
              <p:ext uri="{D42A27DB-BD31-4B8C-83A1-F6EECF244321}">
                <p14:modId xmlns:p14="http://schemas.microsoft.com/office/powerpoint/2010/main" val="333664508"/>
              </p:ext>
            </p:extLst>
          </p:nvPr>
        </p:nvGraphicFramePr>
        <p:xfrm>
          <a:off x="471186" y="3175815"/>
          <a:ext cx="455613" cy="679450"/>
        </p:xfrm>
        <a:graphic>
          <a:graphicData uri="http://schemas.openxmlformats.org/presentationml/2006/ole">
            <mc:AlternateContent xmlns:mc="http://schemas.openxmlformats.org/markup-compatibility/2006">
              <mc:Choice xmlns:v="urn:schemas-microsoft-com:vml" Requires="v">
                <p:oleObj spid="_x0000_s9353" name="Equation" r:id="rId3" imgW="152400" imgH="228600" progId="Equation.3">
                  <p:embed/>
                </p:oleObj>
              </mc:Choice>
              <mc:Fallback>
                <p:oleObj name="Equation" r:id="rId3" imgW="152400" imgH="228600" progId="Equation.3">
                  <p:embed/>
                  <p:pic>
                    <p:nvPicPr>
                      <p:cNvPr id="0" name=""/>
                      <p:cNvPicPr/>
                      <p:nvPr/>
                    </p:nvPicPr>
                    <p:blipFill>
                      <a:blip r:embed="rId4"/>
                      <a:stretch>
                        <a:fillRect/>
                      </a:stretch>
                    </p:blipFill>
                    <p:spPr>
                      <a:xfrm>
                        <a:off x="471186" y="3175815"/>
                        <a:ext cx="455613" cy="679450"/>
                      </a:xfrm>
                      <a:prstGeom prst="rect">
                        <a:avLst/>
                      </a:prstGeom>
                      <a:solidFill>
                        <a:srgbClr val="FFFFFF"/>
                      </a:solidFill>
                      <a:ln>
                        <a:noFill/>
                      </a:ln>
                    </p:spPr>
                  </p:pic>
                </p:oleObj>
              </mc:Fallback>
            </mc:AlternateContent>
          </a:graphicData>
        </a:graphic>
      </p:graphicFrame>
      <p:sp>
        <p:nvSpPr>
          <p:cNvPr id="2" name="Title 1"/>
          <p:cNvSpPr>
            <a:spLocks noGrp="1"/>
          </p:cNvSpPr>
          <p:nvPr>
            <p:ph type="title"/>
          </p:nvPr>
        </p:nvSpPr>
        <p:spPr/>
        <p:txBody>
          <a:bodyPr/>
          <a:lstStyle/>
          <a:p>
            <a:r>
              <a:rPr lang="en-US" dirty="0" smtClean="0"/>
              <a:t>Keylime Bootstrap Key Derivation Overview</a:t>
            </a:r>
            <a:endParaRPr lang="en-US" dirty="0"/>
          </a:p>
        </p:txBody>
      </p:sp>
      <p:sp>
        <p:nvSpPr>
          <p:cNvPr id="5" name="Cloud 4"/>
          <p:cNvSpPr/>
          <p:nvPr/>
        </p:nvSpPr>
        <p:spPr bwMode="auto">
          <a:xfrm>
            <a:off x="4425008" y="1323474"/>
            <a:ext cx="7098729" cy="4398210"/>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6" name="Rounded Rectangle 5"/>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Cloud Verifier</a:t>
            </a:r>
          </a:p>
        </p:txBody>
      </p:sp>
      <p:sp>
        <p:nvSpPr>
          <p:cNvPr id="7" name="Oval 6"/>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a:t>
            </a:r>
          </a:p>
        </p:txBody>
      </p:sp>
      <p:sp>
        <p:nvSpPr>
          <p:cNvPr id="8" name="Rounded Rectangle 7"/>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Tenant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Registrar</a:t>
            </a:r>
          </a:p>
        </p:txBody>
      </p:sp>
      <p:grpSp>
        <p:nvGrpSpPr>
          <p:cNvPr id="9" name="Group 8"/>
          <p:cNvGrpSpPr/>
          <p:nvPr/>
        </p:nvGrpSpPr>
        <p:grpSpPr>
          <a:xfrm>
            <a:off x="4981149" y="4309657"/>
            <a:ext cx="2111366" cy="1107766"/>
            <a:chOff x="8594236" y="2018892"/>
            <a:chExt cx="2111366" cy="1107766"/>
          </a:xfrm>
        </p:grpSpPr>
        <p:sp>
          <p:nvSpPr>
            <p:cNvPr id="10" name="Rectangle 9"/>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Cloud Node</a:t>
              </a:r>
            </a:p>
          </p:txBody>
        </p:sp>
        <p:sp>
          <p:nvSpPr>
            <p:cNvPr id="11" name="Rounded Rectangle 10"/>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sp>
        <p:nvSpPr>
          <p:cNvPr id="14" name="Rectangular Callout 13"/>
          <p:cNvSpPr/>
          <p:nvPr/>
        </p:nvSpPr>
        <p:spPr bwMode="auto">
          <a:xfrm>
            <a:off x="2489319" y="1042738"/>
            <a:ext cx="1381520" cy="1016878"/>
          </a:xfrm>
          <a:prstGeom prst="wedgeRectCallout">
            <a:avLst>
              <a:gd name="adj1" fmla="val 2277"/>
              <a:gd name="adj2" fmla="val 10941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solidFill>
                  <a:schemeClr val="tx1"/>
                </a:solidFill>
                <a:latin typeface="Arial" pitchFamily="-110" charset="0"/>
              </a:rPr>
              <a:t>Notify verifier of new node.  Delegate key share</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110" charset="0"/>
            </a:endParaRPr>
          </a:p>
        </p:txBody>
      </p:sp>
      <p:cxnSp>
        <p:nvCxnSpPr>
          <p:cNvPr id="17" name="Straight Connector 16"/>
          <p:cNvCxnSpPr>
            <a:stCxn id="7" idx="5"/>
          </p:cNvCxnSpPr>
          <p:nvPr/>
        </p:nvCxnSpPr>
        <p:spPr bwMode="auto">
          <a:xfrm>
            <a:off x="2489318" y="3614139"/>
            <a:ext cx="2496840" cy="1194825"/>
          </a:xfrm>
          <a:prstGeom prst="line">
            <a:avLst/>
          </a:prstGeom>
          <a:solidFill>
            <a:schemeClr val="accent1"/>
          </a:solidFill>
          <a:ln w="28575" cap="flat" cmpd="sng" algn="ctr">
            <a:solidFill>
              <a:schemeClr val="tx1"/>
            </a:solidFill>
            <a:prstDash val="solid"/>
            <a:round/>
            <a:headEnd type="arrow" w="sm" len="sm"/>
            <a:tailEnd type="arrow" w="sm" len="sm"/>
          </a:ln>
          <a:effectLst/>
        </p:spPr>
      </p:cxnSp>
      <p:pic>
        <p:nvPicPr>
          <p:cNvPr id="18" name="Picture 17"/>
          <p:cNvPicPr>
            <a:picLocks noChangeAspect="1"/>
          </p:cNvPicPr>
          <p:nvPr/>
        </p:nvPicPr>
        <p:blipFill rotWithShape="1">
          <a:blip r:embed="rId5" cstate="print"/>
          <a:srcRect t="50430"/>
          <a:stretch/>
        </p:blipFill>
        <p:spPr>
          <a:xfrm>
            <a:off x="2932204" y="1865790"/>
            <a:ext cx="457200" cy="94431"/>
          </a:xfrm>
          <a:prstGeom prst="rect">
            <a:avLst/>
          </a:prstGeom>
        </p:spPr>
      </p:pic>
      <p:pic>
        <p:nvPicPr>
          <p:cNvPr id="20" name="Picture 19"/>
          <p:cNvPicPr>
            <a:picLocks noChangeAspect="1"/>
          </p:cNvPicPr>
          <p:nvPr/>
        </p:nvPicPr>
        <p:blipFill>
          <a:blip r:embed="rId5" cstate="print"/>
          <a:stretch>
            <a:fillRect/>
          </a:stretch>
        </p:blipFill>
        <p:spPr>
          <a:xfrm>
            <a:off x="512930" y="3216849"/>
            <a:ext cx="457200" cy="190500"/>
          </a:xfrm>
          <a:prstGeom prst="rect">
            <a:avLst/>
          </a:prstGeom>
        </p:spPr>
      </p:pic>
      <p:cxnSp>
        <p:nvCxnSpPr>
          <p:cNvPr id="21" name="Straight Connector 20"/>
          <p:cNvCxnSpPr>
            <a:stCxn id="7" idx="7"/>
            <a:endCxn id="6" idx="1"/>
          </p:cNvCxnSpPr>
          <p:nvPr/>
        </p:nvCxnSpPr>
        <p:spPr bwMode="auto">
          <a:xfrm flipV="1">
            <a:off x="2489318" y="1865790"/>
            <a:ext cx="2491832" cy="1133589"/>
          </a:xfrm>
          <a:prstGeom prst="line">
            <a:avLst/>
          </a:prstGeom>
          <a:solidFill>
            <a:schemeClr val="accent1"/>
          </a:solidFill>
          <a:ln w="28575" cap="flat" cmpd="sng" algn="ctr">
            <a:solidFill>
              <a:schemeClr val="tx1"/>
            </a:solidFill>
            <a:prstDash val="solid"/>
            <a:round/>
            <a:headEnd type="none" w="sm" len="sm"/>
            <a:tailEnd type="arrow" w="sm" len="sm"/>
          </a:ln>
          <a:effectLst/>
        </p:spPr>
      </p:cxnSp>
      <p:sp>
        <p:nvSpPr>
          <p:cNvPr id="24" name="Rectangular Callout 23"/>
          <p:cNvSpPr/>
          <p:nvPr/>
        </p:nvSpPr>
        <p:spPr bwMode="auto">
          <a:xfrm>
            <a:off x="200529" y="1865790"/>
            <a:ext cx="1363598" cy="902325"/>
          </a:xfrm>
          <a:prstGeom prst="wedgeRectCallout">
            <a:avLst>
              <a:gd name="adj1" fmla="val -16924"/>
              <a:gd name="adj2" fmla="val 9756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solidFill>
                  <a:schemeClr val="tx1"/>
                </a:solidFill>
                <a:latin typeface="Arial" pitchFamily="-110" charset="0"/>
              </a:rPr>
              <a:t>Bootstrap key, </a:t>
            </a:r>
            <a:br>
              <a:rPr lang="en-US" sz="1200" b="1" dirty="0" smtClean="0">
                <a:solidFill>
                  <a:schemeClr val="tx1"/>
                </a:solidFill>
                <a:latin typeface="Arial" pitchFamily="-110" charset="0"/>
              </a:rPr>
            </a:br>
            <a:r>
              <a:rPr lang="en-US" sz="1200" b="1" dirty="0" smtClean="0">
                <a:solidFill>
                  <a:schemeClr val="tx1"/>
                </a:solidFill>
                <a:latin typeface="Arial" pitchFamily="-110" charset="0"/>
              </a:rPr>
              <a:t>securely share with Node</a:t>
            </a:r>
          </a:p>
        </p:txBody>
      </p:sp>
      <p:cxnSp>
        <p:nvCxnSpPr>
          <p:cNvPr id="25" name="Straight Connector 24"/>
          <p:cNvCxnSpPr>
            <a:stCxn id="10" idx="0"/>
            <a:endCxn id="6" idx="2"/>
          </p:cNvCxnSpPr>
          <p:nvPr/>
        </p:nvCxnSpPr>
        <p:spPr bwMode="auto">
          <a:xfrm flipV="1">
            <a:off x="6036832" y="2245895"/>
            <a:ext cx="1" cy="2063762"/>
          </a:xfrm>
          <a:prstGeom prst="line">
            <a:avLst/>
          </a:prstGeom>
          <a:solidFill>
            <a:schemeClr val="accent1"/>
          </a:solidFill>
          <a:ln w="28575" cap="flat" cmpd="sng" algn="ctr">
            <a:solidFill>
              <a:schemeClr val="tx1"/>
            </a:solidFill>
            <a:prstDash val="solid"/>
            <a:round/>
            <a:headEnd type="arrow" w="sm" len="sm"/>
            <a:tailEnd type="arrow" w="sm" len="sm"/>
          </a:ln>
          <a:effectLst/>
        </p:spPr>
      </p:cxnSp>
      <p:cxnSp>
        <p:nvCxnSpPr>
          <p:cNvPr id="30" name="Elbow Connector 29"/>
          <p:cNvCxnSpPr>
            <a:stCxn id="6" idx="3"/>
            <a:endCxn id="8" idx="0"/>
          </p:cNvCxnSpPr>
          <p:nvPr/>
        </p:nvCxnSpPr>
        <p:spPr bwMode="auto">
          <a:xfrm>
            <a:off x="7092516" y="1865790"/>
            <a:ext cx="2784165" cy="1006268"/>
          </a:xfrm>
          <a:prstGeom prst="bentConnector2">
            <a:avLst/>
          </a:prstGeom>
          <a:solidFill>
            <a:schemeClr val="accent1"/>
          </a:solidFill>
          <a:ln w="28575" cap="flat" cmpd="sng" algn="ctr">
            <a:solidFill>
              <a:srgbClr val="000000"/>
            </a:solidFill>
            <a:prstDash val="solid"/>
            <a:round/>
            <a:headEnd type="none" w="sm" len="sm"/>
            <a:tailEnd type="arrow" w="sm" len="sm"/>
          </a:ln>
          <a:effectLst/>
        </p:spPr>
      </p:cxnSp>
      <p:cxnSp>
        <p:nvCxnSpPr>
          <p:cNvPr id="31" name="Elbow Connector 30"/>
          <p:cNvCxnSpPr>
            <a:stCxn id="7" idx="4"/>
            <a:endCxn id="8" idx="2"/>
          </p:cNvCxnSpPr>
          <p:nvPr/>
        </p:nvCxnSpPr>
        <p:spPr bwMode="auto">
          <a:xfrm rot="16200000" flipH="1">
            <a:off x="5877868" y="-257353"/>
            <a:ext cx="12700" cy="7997625"/>
          </a:xfrm>
          <a:prstGeom prst="bentConnector3">
            <a:avLst>
              <a:gd name="adj1" fmla="val 19273685"/>
            </a:avLst>
          </a:prstGeom>
          <a:solidFill>
            <a:schemeClr val="accent1"/>
          </a:solidFill>
          <a:ln w="28575" cap="flat" cmpd="sng" algn="ctr">
            <a:solidFill>
              <a:srgbClr val="000000"/>
            </a:solidFill>
            <a:prstDash val="solid"/>
            <a:round/>
            <a:headEnd type="none" w="sm" len="sm"/>
            <a:tailEnd type="arrow" w="sm" len="sm"/>
          </a:ln>
          <a:effectLst/>
        </p:spPr>
      </p:cxnSp>
      <p:sp>
        <p:nvSpPr>
          <p:cNvPr id="37" name="Rectangular Callout 36"/>
          <p:cNvSpPr/>
          <p:nvPr/>
        </p:nvSpPr>
        <p:spPr bwMode="auto">
          <a:xfrm>
            <a:off x="360952" y="4835084"/>
            <a:ext cx="1062458" cy="878084"/>
          </a:xfrm>
          <a:prstGeom prst="wedgeRectCallout">
            <a:avLst>
              <a:gd name="adj1" fmla="val 89066"/>
              <a:gd name="adj2" fmla="val 1863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110" charset="0"/>
              </a:rPr>
              <a:t>Validate TPM registration</a:t>
            </a:r>
          </a:p>
        </p:txBody>
      </p:sp>
      <p:sp>
        <p:nvSpPr>
          <p:cNvPr id="39" name="Rectangular Callout 38"/>
          <p:cNvSpPr/>
          <p:nvPr/>
        </p:nvSpPr>
        <p:spPr bwMode="auto">
          <a:xfrm>
            <a:off x="10299171" y="1620574"/>
            <a:ext cx="1062458" cy="878084"/>
          </a:xfrm>
          <a:prstGeom prst="wedgeRectCallout">
            <a:avLst>
              <a:gd name="adj1" fmla="val -88724"/>
              <a:gd name="adj2" fmla="val 3635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110" charset="0"/>
              </a:rPr>
              <a:t>Validate TPM registration</a:t>
            </a:r>
          </a:p>
        </p:txBody>
      </p:sp>
      <p:sp>
        <p:nvSpPr>
          <p:cNvPr id="26" name="Oval 25"/>
          <p:cNvSpPr>
            <a:spLocks noChangeAspect="1"/>
          </p:cNvSpPr>
          <p:nvPr/>
        </p:nvSpPr>
        <p:spPr>
          <a:xfrm>
            <a:off x="3557363" y="2245895"/>
            <a:ext cx="365760" cy="365760"/>
          </a:xfrm>
          <a:prstGeom prst="ellipse">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dirty="0" smtClean="0">
                <a:solidFill>
                  <a:srgbClr val="FFFFFF"/>
                </a:solidFill>
                <a:latin typeface="Cambria Math"/>
                <a:cs typeface="Cambria Math"/>
              </a:rPr>
              <a:t>1</a:t>
            </a:r>
            <a:endParaRPr lang="en-US" dirty="0">
              <a:solidFill>
                <a:srgbClr val="FFFFFF"/>
              </a:solidFill>
              <a:latin typeface="Cambria Math"/>
              <a:cs typeface="Cambria Math"/>
            </a:endParaRPr>
          </a:p>
        </p:txBody>
      </p:sp>
      <p:sp>
        <p:nvSpPr>
          <p:cNvPr id="29" name="Oval 28"/>
          <p:cNvSpPr>
            <a:spLocks noChangeAspect="1"/>
          </p:cNvSpPr>
          <p:nvPr/>
        </p:nvSpPr>
        <p:spPr>
          <a:xfrm>
            <a:off x="5646790" y="2872058"/>
            <a:ext cx="365760" cy="365760"/>
          </a:xfrm>
          <a:prstGeom prst="ellipse">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dirty="0" smtClean="0">
                <a:solidFill>
                  <a:srgbClr val="FFFFFF"/>
                </a:solidFill>
                <a:latin typeface="Cambria Math"/>
                <a:cs typeface="Cambria Math"/>
              </a:rPr>
              <a:t>3</a:t>
            </a:r>
            <a:endParaRPr lang="en-US" dirty="0">
              <a:solidFill>
                <a:srgbClr val="FFFFFF"/>
              </a:solidFill>
              <a:latin typeface="Cambria Math"/>
              <a:cs typeface="Cambria Math"/>
            </a:endParaRPr>
          </a:p>
        </p:txBody>
      </p:sp>
      <p:grpSp>
        <p:nvGrpSpPr>
          <p:cNvPr id="12" name="Group 11"/>
          <p:cNvGrpSpPr/>
          <p:nvPr/>
        </p:nvGrpSpPr>
        <p:grpSpPr>
          <a:xfrm>
            <a:off x="7159807" y="4540826"/>
            <a:ext cx="1526139" cy="571797"/>
            <a:chOff x="10229045" y="5149887"/>
            <a:chExt cx="1526139" cy="571797"/>
          </a:xfrm>
        </p:grpSpPr>
        <p:sp>
          <p:nvSpPr>
            <p:cNvPr id="4" name="Rectangle 3"/>
            <p:cNvSpPr/>
            <p:nvPr/>
          </p:nvSpPr>
          <p:spPr bwMode="auto">
            <a:xfrm>
              <a:off x="10229045" y="5149887"/>
              <a:ext cx="1526139" cy="57179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32" name="Picture 31"/>
            <p:cNvPicPr>
              <a:picLocks noChangeAspect="1"/>
            </p:cNvPicPr>
            <p:nvPr/>
          </p:nvPicPr>
          <p:blipFill rotWithShape="1">
            <a:blip r:embed="rId5" cstate="print"/>
            <a:srcRect t="50430"/>
            <a:stretch/>
          </p:blipFill>
          <p:spPr>
            <a:xfrm rot="2385598">
              <a:off x="10276501" y="5449074"/>
              <a:ext cx="457200" cy="94431"/>
            </a:xfrm>
            <a:prstGeom prst="rect">
              <a:avLst/>
            </a:prstGeom>
          </p:spPr>
        </p:pic>
        <p:pic>
          <p:nvPicPr>
            <p:cNvPr id="33" name="Picture 32"/>
            <p:cNvPicPr>
              <a:picLocks noChangeAspect="1"/>
            </p:cNvPicPr>
            <p:nvPr/>
          </p:nvPicPr>
          <p:blipFill rotWithShape="1">
            <a:blip r:embed="rId5" cstate="print"/>
            <a:srcRect b="50699"/>
            <a:stretch/>
          </p:blipFill>
          <p:spPr>
            <a:xfrm rot="2183472">
              <a:off x="10524791" y="5352364"/>
              <a:ext cx="457200" cy="93918"/>
            </a:xfrm>
            <a:prstGeom prst="rect">
              <a:avLst/>
            </a:prstGeom>
          </p:spPr>
        </p:pic>
        <p:pic>
          <p:nvPicPr>
            <p:cNvPr id="34" name="Picture 33"/>
            <p:cNvPicPr>
              <a:picLocks noChangeAspect="1"/>
            </p:cNvPicPr>
            <p:nvPr/>
          </p:nvPicPr>
          <p:blipFill>
            <a:blip r:embed="rId5" cstate="print"/>
            <a:stretch>
              <a:fillRect/>
            </a:stretch>
          </p:blipFill>
          <p:spPr>
            <a:xfrm>
              <a:off x="11297984" y="5313788"/>
              <a:ext cx="457200" cy="190500"/>
            </a:xfrm>
            <a:prstGeom prst="rect">
              <a:avLst/>
            </a:prstGeom>
          </p:spPr>
        </p:pic>
        <p:sp>
          <p:nvSpPr>
            <p:cNvPr id="3" name="Right Arrow 2"/>
            <p:cNvSpPr/>
            <p:nvPr/>
          </p:nvSpPr>
          <p:spPr bwMode="auto">
            <a:xfrm>
              <a:off x="10965271" y="5330968"/>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sp>
        <p:nvSpPr>
          <p:cNvPr id="35" name="Oval 34"/>
          <p:cNvSpPr>
            <a:spLocks noChangeAspect="1"/>
          </p:cNvSpPr>
          <p:nvPr/>
        </p:nvSpPr>
        <p:spPr>
          <a:xfrm>
            <a:off x="8941195" y="1682910"/>
            <a:ext cx="365760" cy="365760"/>
          </a:xfrm>
          <a:prstGeom prst="ellipse">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dirty="0" smtClean="0">
                <a:solidFill>
                  <a:srgbClr val="FFFFFF"/>
                </a:solidFill>
                <a:latin typeface="Cambria Math"/>
                <a:cs typeface="Cambria Math"/>
              </a:rPr>
              <a:t>4</a:t>
            </a:r>
            <a:endParaRPr lang="en-US" dirty="0">
              <a:solidFill>
                <a:srgbClr val="FFFFFF"/>
              </a:solidFill>
              <a:latin typeface="Cambria Math"/>
              <a:cs typeface="Cambria Math"/>
            </a:endParaRPr>
          </a:p>
        </p:txBody>
      </p:sp>
      <p:sp>
        <p:nvSpPr>
          <p:cNvPr id="36" name="Oval 35"/>
          <p:cNvSpPr>
            <a:spLocks noChangeAspect="1"/>
          </p:cNvSpPr>
          <p:nvPr/>
        </p:nvSpPr>
        <p:spPr>
          <a:xfrm>
            <a:off x="1702525" y="5538804"/>
            <a:ext cx="365760" cy="365760"/>
          </a:xfrm>
          <a:prstGeom prst="ellipse">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dirty="0">
                <a:solidFill>
                  <a:srgbClr val="FFFFFF"/>
                </a:solidFill>
                <a:latin typeface="Cambria Math"/>
                <a:cs typeface="Cambria Math"/>
              </a:rPr>
              <a:t>4</a:t>
            </a:r>
          </a:p>
        </p:txBody>
      </p:sp>
      <p:sp>
        <p:nvSpPr>
          <p:cNvPr id="38" name="Oval 37"/>
          <p:cNvSpPr>
            <a:spLocks noChangeAspect="1"/>
          </p:cNvSpPr>
          <p:nvPr/>
        </p:nvSpPr>
        <p:spPr>
          <a:xfrm>
            <a:off x="7739997" y="4963691"/>
            <a:ext cx="365760" cy="365760"/>
          </a:xfrm>
          <a:prstGeom prst="ellipse">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dirty="0" smtClean="0">
                <a:solidFill>
                  <a:srgbClr val="FFFFFF"/>
                </a:solidFill>
                <a:latin typeface="Cambria Math"/>
                <a:cs typeface="Cambria Math"/>
              </a:rPr>
              <a:t>5</a:t>
            </a:r>
            <a:endParaRPr lang="en-US" dirty="0">
              <a:solidFill>
                <a:srgbClr val="FFFFFF"/>
              </a:solidFill>
              <a:latin typeface="Cambria Math"/>
              <a:cs typeface="Cambria Math"/>
            </a:endParaRPr>
          </a:p>
        </p:txBody>
      </p:sp>
      <p:sp>
        <p:nvSpPr>
          <p:cNvPr id="40" name="Rectangular Callout 39"/>
          <p:cNvSpPr/>
          <p:nvPr/>
        </p:nvSpPr>
        <p:spPr bwMode="auto">
          <a:xfrm>
            <a:off x="8685946" y="5146942"/>
            <a:ext cx="1062458" cy="878084"/>
          </a:xfrm>
          <a:prstGeom prst="wedgeRectCallout">
            <a:avLst>
              <a:gd name="adj1" fmla="val -67724"/>
              <a:gd name="adj2" fmla="val -80909"/>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110" charset="0"/>
              </a:rPr>
              <a:t>Derive bootstrap key</a:t>
            </a:r>
          </a:p>
        </p:txBody>
      </p:sp>
      <p:cxnSp>
        <p:nvCxnSpPr>
          <p:cNvPr id="41" name="Straight Connector 40"/>
          <p:cNvCxnSpPr/>
          <p:nvPr/>
        </p:nvCxnSpPr>
        <p:spPr bwMode="auto">
          <a:xfrm flipV="1">
            <a:off x="5605696" y="2245895"/>
            <a:ext cx="1" cy="2063762"/>
          </a:xfrm>
          <a:prstGeom prst="line">
            <a:avLst/>
          </a:prstGeom>
          <a:solidFill>
            <a:schemeClr val="accent1"/>
          </a:solidFill>
          <a:ln w="28575" cap="flat" cmpd="sng" algn="ctr">
            <a:solidFill>
              <a:schemeClr val="tx1"/>
            </a:solidFill>
            <a:prstDash val="solid"/>
            <a:round/>
            <a:headEnd type="arrow" w="sm" len="sm"/>
            <a:tailEnd type="arrow" w="sm" len="sm"/>
          </a:ln>
          <a:effectLst/>
        </p:spPr>
      </p:cxnSp>
      <p:sp>
        <p:nvSpPr>
          <p:cNvPr id="15" name="Rectangular Callout 14"/>
          <p:cNvSpPr/>
          <p:nvPr/>
        </p:nvSpPr>
        <p:spPr bwMode="auto">
          <a:xfrm>
            <a:off x="6262154" y="2498658"/>
            <a:ext cx="1744305" cy="1016882"/>
          </a:xfrm>
          <a:prstGeom prst="wedgeRectCallout">
            <a:avLst>
              <a:gd name="adj1" fmla="val -67662"/>
              <a:gd name="adj2" fmla="val -1077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110" charset="0"/>
              </a:rPr>
              <a:t>Check</a:t>
            </a:r>
            <a:r>
              <a:rPr kumimoji="0" lang="en-US" sz="1200" b="1" i="0" u="none" strike="noStrike" cap="none" normalizeH="0" dirty="0" smtClean="0">
                <a:ln>
                  <a:noFill/>
                </a:ln>
                <a:solidFill>
                  <a:schemeClr val="tx1"/>
                </a:solidFill>
                <a:effectLst/>
                <a:latin typeface="Arial" pitchFamily="-110" charset="0"/>
              </a:rPr>
              <a:t> system integrity and TPM identity.  Provide key share if ok.</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110" charset="0"/>
            </a:endParaRPr>
          </a:p>
        </p:txBody>
      </p:sp>
      <p:cxnSp>
        <p:nvCxnSpPr>
          <p:cNvPr id="42" name="Straight Connector 41"/>
          <p:cNvCxnSpPr/>
          <p:nvPr/>
        </p:nvCxnSpPr>
        <p:spPr bwMode="auto">
          <a:xfrm>
            <a:off x="2308400" y="3766539"/>
            <a:ext cx="2580702" cy="1249401"/>
          </a:xfrm>
          <a:prstGeom prst="line">
            <a:avLst/>
          </a:prstGeom>
          <a:solidFill>
            <a:schemeClr val="accent1"/>
          </a:solidFill>
          <a:ln w="28575" cap="flat" cmpd="sng" algn="ctr">
            <a:solidFill>
              <a:schemeClr val="tx1"/>
            </a:solidFill>
            <a:prstDash val="solid"/>
            <a:round/>
            <a:headEnd type="arrow" w="sm" len="sm"/>
            <a:tailEnd type="arrow" w="sm" len="sm"/>
          </a:ln>
          <a:effectLst/>
        </p:spPr>
      </p:cxnSp>
      <p:pic>
        <p:nvPicPr>
          <p:cNvPr id="28" name="Picture 27"/>
          <p:cNvPicPr>
            <a:picLocks noChangeAspect="1"/>
          </p:cNvPicPr>
          <p:nvPr/>
        </p:nvPicPr>
        <p:blipFill rotWithShape="1">
          <a:blip r:embed="rId5" cstate="print"/>
          <a:srcRect t="50430"/>
          <a:stretch/>
        </p:blipFill>
        <p:spPr>
          <a:xfrm>
            <a:off x="6955005" y="3342971"/>
            <a:ext cx="457200" cy="94431"/>
          </a:xfrm>
          <a:prstGeom prst="rect">
            <a:avLst/>
          </a:prstGeom>
        </p:spPr>
      </p:pic>
      <p:sp>
        <p:nvSpPr>
          <p:cNvPr id="13" name="Rectangular Callout 12"/>
          <p:cNvSpPr/>
          <p:nvPr/>
        </p:nvSpPr>
        <p:spPr bwMode="auto">
          <a:xfrm>
            <a:off x="2191317" y="4740449"/>
            <a:ext cx="1824784" cy="981235"/>
          </a:xfrm>
          <a:prstGeom prst="wedgeRectCallout">
            <a:avLst>
              <a:gd name="adj1" fmla="val 23980"/>
              <a:gd name="adj2" fmla="val -78629"/>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1200" b="1" dirty="0" smtClean="0">
                <a:solidFill>
                  <a:schemeClr val="tx1"/>
                </a:solidFill>
                <a:latin typeface="Arial" pitchFamily="-110" charset="0"/>
              </a:rPr>
              <a:t>Check TPM identity</a:t>
            </a:r>
            <a:r>
              <a:rPr lang="en-US" sz="1200" b="1" dirty="0">
                <a:solidFill>
                  <a:schemeClr val="tx1"/>
                </a:solidFill>
                <a:latin typeface="Arial" pitchFamily="-110" charset="0"/>
              </a:rPr>
              <a:t>. Demonstrate </a:t>
            </a:r>
            <a:r>
              <a:rPr lang="en-US" sz="1200" b="1" dirty="0" smtClean="0">
                <a:solidFill>
                  <a:schemeClr val="tx1"/>
                </a:solidFill>
                <a:latin typeface="Arial" pitchFamily="-110" charset="0"/>
              </a:rPr>
              <a:t>intent by providing </a:t>
            </a:r>
            <a:r>
              <a:rPr lang="en-US" sz="1200" b="1" dirty="0">
                <a:solidFill>
                  <a:schemeClr val="tx1"/>
                </a:solidFill>
                <a:latin typeface="Arial" pitchFamily="-110" charset="0"/>
              </a:rPr>
              <a:t>key </a:t>
            </a:r>
            <a:r>
              <a:rPr lang="en-US" sz="1200" b="1" dirty="0" smtClean="0">
                <a:solidFill>
                  <a:schemeClr val="tx1"/>
                </a:solidFill>
                <a:latin typeface="Arial" pitchFamily="-110" charset="0"/>
              </a:rPr>
              <a:t>share.</a:t>
            </a:r>
            <a:endParaRPr lang="en-US" sz="1200" b="1" dirty="0">
              <a:solidFill>
                <a:schemeClr val="tx1"/>
              </a:solidFill>
              <a:latin typeface="Arial" pitchFamily="-110"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US" sz="1200" b="1" dirty="0" smtClean="0">
              <a:solidFill>
                <a:schemeClr val="tx1"/>
              </a:solidFill>
              <a:latin typeface="Arial" pitchFamily="-110" charset="0"/>
            </a:endParaRPr>
          </a:p>
        </p:txBody>
      </p:sp>
      <p:pic>
        <p:nvPicPr>
          <p:cNvPr id="19" name="Picture 18"/>
          <p:cNvPicPr>
            <a:picLocks noChangeAspect="1"/>
          </p:cNvPicPr>
          <p:nvPr/>
        </p:nvPicPr>
        <p:blipFill rotWithShape="1">
          <a:blip r:embed="rId5" cstate="print"/>
          <a:srcRect b="50699"/>
          <a:stretch/>
        </p:blipFill>
        <p:spPr>
          <a:xfrm>
            <a:off x="2864336" y="5543156"/>
            <a:ext cx="457200" cy="93918"/>
          </a:xfrm>
          <a:prstGeom prst="rect">
            <a:avLst/>
          </a:prstGeom>
        </p:spPr>
      </p:pic>
      <p:sp>
        <p:nvSpPr>
          <p:cNvPr id="27" name="Oval 26"/>
          <p:cNvSpPr>
            <a:spLocks noChangeAspect="1"/>
          </p:cNvSpPr>
          <p:nvPr/>
        </p:nvSpPr>
        <p:spPr>
          <a:xfrm>
            <a:off x="3399403" y="4062921"/>
            <a:ext cx="365760" cy="365760"/>
          </a:xfrm>
          <a:prstGeom prst="ellipse">
            <a:avLst/>
          </a:prstGeom>
          <a:solidFill>
            <a:schemeClr val="accent1"/>
          </a:solidFill>
          <a:ln>
            <a:solidFill>
              <a:schemeClr val="tx1"/>
            </a:solidFill>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r>
              <a:rPr lang="en-US" dirty="0" smtClean="0">
                <a:solidFill>
                  <a:srgbClr val="FFFFFF"/>
                </a:solidFill>
                <a:latin typeface="Cambria Math"/>
                <a:cs typeface="Cambria Math"/>
              </a:rPr>
              <a:t>2</a:t>
            </a:r>
            <a:endParaRPr lang="en-US" dirty="0">
              <a:solidFill>
                <a:srgbClr val="FFFFFF"/>
              </a:solidFill>
              <a:latin typeface="Cambria Math"/>
              <a:cs typeface="Cambria Math"/>
            </a:endParaRPr>
          </a:p>
        </p:txBody>
      </p:sp>
    </p:spTree>
    <p:extLst>
      <p:ext uri="{BB962C8B-B14F-4D97-AF65-F5344CB8AC3E}">
        <p14:creationId xmlns:p14="http://schemas.microsoft.com/office/powerpoint/2010/main" val="1339138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animBg="1"/>
      <p:bldP spid="37" grpId="0" animBg="1"/>
      <p:bldP spid="39" grpId="0" animBg="1"/>
      <p:bldP spid="26" grpId="0" animBg="1"/>
      <p:bldP spid="29" grpId="0" animBg="1"/>
      <p:bldP spid="35" grpId="0" animBg="1"/>
      <p:bldP spid="36" grpId="0" animBg="1"/>
      <p:bldP spid="38" grpId="0" animBg="1"/>
      <p:bldP spid="40" grpId="0" animBg="1"/>
      <p:bldP spid="15" grpId="0" animBg="1"/>
      <p:bldP spid="13" grpId="0" animBg="1"/>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IaaS Cloud Security Today</a:t>
            </a:r>
            <a:endParaRPr lang="en-US" dirty="0"/>
          </a:p>
        </p:txBody>
      </p:sp>
      <p:sp>
        <p:nvSpPr>
          <p:cNvPr id="19"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Today’s cloud security offers no technical means to verify trust in the cloud provider’s resources</a:t>
            </a:r>
            <a:endParaRPr lang="en-US" sz="1800" b="1" dirty="0"/>
          </a:p>
        </p:txBody>
      </p:sp>
      <p:grpSp>
        <p:nvGrpSpPr>
          <p:cNvPr id="48" name="Group 47"/>
          <p:cNvGrpSpPr/>
          <p:nvPr/>
        </p:nvGrpSpPr>
        <p:grpSpPr>
          <a:xfrm>
            <a:off x="5921904" y="1344501"/>
            <a:ext cx="5021580" cy="1628978"/>
            <a:chOff x="6229391" y="1344501"/>
            <a:chExt cx="5021580" cy="1628978"/>
          </a:xfrm>
        </p:grpSpPr>
        <p:sp>
          <p:nvSpPr>
            <p:cNvPr id="35" name="TextBox 34"/>
            <p:cNvSpPr txBox="1"/>
            <p:nvPr/>
          </p:nvSpPr>
          <p:spPr>
            <a:xfrm>
              <a:off x="6929642" y="1344501"/>
              <a:ext cx="3534191" cy="400110"/>
            </a:xfrm>
            <a:prstGeom prst="rect">
              <a:avLst/>
            </a:prstGeom>
            <a:noFill/>
          </p:spPr>
          <p:txBody>
            <a:bodyPr wrap="none" rtlCol="0">
              <a:spAutoFit/>
            </a:bodyPr>
            <a:lstStyle/>
            <a:p>
              <a:pPr algn="ctr"/>
              <a:r>
                <a:rPr lang="en-US" sz="2000" b="1" dirty="0" smtClean="0"/>
                <a:t>Traditional System Hygiene</a:t>
              </a:r>
              <a:endParaRPr lang="en-US" sz="2000" b="1" dirty="0"/>
            </a:p>
          </p:txBody>
        </p:sp>
        <p:pic>
          <p:nvPicPr>
            <p:cNvPr id="23" name="Picture 22"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9391" y="2065228"/>
              <a:ext cx="1398910" cy="476504"/>
            </a:xfrm>
            <a:prstGeom prst="rect">
              <a:avLst/>
            </a:prstGeom>
          </p:spPr>
        </p:pic>
        <p:pic>
          <p:nvPicPr>
            <p:cNvPr id="24" name="Picture 23" descr="username-and-password-shutterstoc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1255" y="1974327"/>
              <a:ext cx="1045711" cy="694352"/>
            </a:xfrm>
            <a:prstGeom prst="rect">
              <a:avLst/>
            </a:prstGeom>
          </p:spPr>
        </p:pic>
        <p:pic>
          <p:nvPicPr>
            <p:cNvPr id="28" name="Picture 27" descr="Firewal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62063" y="1895234"/>
              <a:ext cx="1765168" cy="970381"/>
            </a:xfrm>
            <a:prstGeom prst="rect">
              <a:avLst/>
            </a:prstGeom>
          </p:spPr>
        </p:pic>
        <p:cxnSp>
          <p:nvCxnSpPr>
            <p:cNvPr id="22" name="Straight Connector 21"/>
            <p:cNvCxnSpPr/>
            <p:nvPr/>
          </p:nvCxnSpPr>
          <p:spPr bwMode="auto">
            <a:xfrm>
              <a:off x="6229391" y="2973479"/>
              <a:ext cx="5021580" cy="0"/>
            </a:xfrm>
            <a:prstGeom prst="line">
              <a:avLst/>
            </a:prstGeom>
            <a:solidFill>
              <a:schemeClr val="accent1"/>
            </a:solidFill>
            <a:ln w="12700" cap="flat" cmpd="sng" algn="ctr">
              <a:solidFill>
                <a:schemeClr val="tx1"/>
              </a:solidFill>
              <a:prstDash val="dash"/>
              <a:round/>
              <a:headEnd type="none" w="sm" len="sm"/>
              <a:tailEnd type="none" w="sm" len="sm"/>
            </a:ln>
            <a:effectLst/>
          </p:spPr>
        </p:cxnSp>
      </p:grpSp>
      <p:grpSp>
        <p:nvGrpSpPr>
          <p:cNvPr id="52" name="Group 51"/>
          <p:cNvGrpSpPr/>
          <p:nvPr/>
        </p:nvGrpSpPr>
        <p:grpSpPr>
          <a:xfrm>
            <a:off x="6138423" y="3012018"/>
            <a:ext cx="5003608" cy="2172044"/>
            <a:chOff x="6445910" y="3012018"/>
            <a:chExt cx="5003608" cy="2172044"/>
          </a:xfrm>
        </p:grpSpPr>
        <p:pic>
          <p:nvPicPr>
            <p:cNvPr id="20" name="Picture 19" descr="imgres.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11725" y="3607822"/>
              <a:ext cx="1571120" cy="1469539"/>
            </a:xfrm>
            <a:prstGeom prst="rect">
              <a:avLst/>
            </a:prstGeom>
          </p:spPr>
        </p:pic>
        <p:sp>
          <p:nvSpPr>
            <p:cNvPr id="26" name="TextBox 25"/>
            <p:cNvSpPr txBox="1"/>
            <p:nvPr/>
          </p:nvSpPr>
          <p:spPr>
            <a:xfrm>
              <a:off x="8171534" y="3145698"/>
              <a:ext cx="1680969" cy="400110"/>
            </a:xfrm>
            <a:prstGeom prst="rect">
              <a:avLst/>
            </a:prstGeom>
            <a:noFill/>
          </p:spPr>
          <p:txBody>
            <a:bodyPr wrap="none" rtlCol="0">
              <a:spAutoFit/>
            </a:bodyPr>
            <a:lstStyle/>
            <a:p>
              <a:pPr algn="ctr"/>
              <a:r>
                <a:rPr lang="en-US" sz="2000" b="1" dirty="0" smtClean="0"/>
                <a:t>Certification</a:t>
              </a:r>
              <a:endParaRPr lang="en-US" sz="2000" b="1" dirty="0"/>
            </a:p>
          </p:txBody>
        </p:sp>
        <p:sp>
          <p:nvSpPr>
            <p:cNvPr id="3" name="TextBox 2"/>
            <p:cNvSpPr txBox="1"/>
            <p:nvPr/>
          </p:nvSpPr>
          <p:spPr>
            <a:xfrm>
              <a:off x="9982819" y="3145698"/>
              <a:ext cx="1381783" cy="400110"/>
            </a:xfrm>
            <a:prstGeom prst="rect">
              <a:avLst/>
            </a:prstGeom>
            <a:noFill/>
          </p:spPr>
          <p:txBody>
            <a:bodyPr wrap="none" rtlCol="0">
              <a:spAutoFit/>
            </a:bodyPr>
            <a:lstStyle/>
            <a:p>
              <a:pPr algn="ctr"/>
              <a:r>
                <a:rPr lang="en-US" sz="2000" b="1" dirty="0" smtClean="0"/>
                <a:t>Contracts</a:t>
              </a:r>
              <a:endParaRPr lang="en-US" sz="1400" b="1" dirty="0"/>
            </a:p>
          </p:txBody>
        </p:sp>
        <p:pic>
          <p:nvPicPr>
            <p:cNvPr id="18" name="Picture 17" descr="Screen Shot 2016-04-06 at 6.49.00 PM.png"/>
            <p:cNvPicPr>
              <a:picLocks noChangeAspect="1"/>
            </p:cNvPicPr>
            <p:nvPr/>
          </p:nvPicPr>
          <p:blipFill rotWithShape="1">
            <a:blip r:embed="rId7">
              <a:extLst>
                <a:ext uri="{28A0092B-C50C-407E-A947-70E740481C1C}">
                  <a14:useLocalDpi xmlns:a14="http://schemas.microsoft.com/office/drawing/2010/main" val="0"/>
                </a:ext>
              </a:extLst>
            </a:blip>
            <a:srcRect b="14066"/>
            <a:stretch/>
          </p:blipFill>
          <p:spPr>
            <a:xfrm>
              <a:off x="9852503" y="3692075"/>
              <a:ext cx="1597015" cy="131244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0" name="TextBox 49"/>
            <p:cNvSpPr txBox="1"/>
            <p:nvPr/>
          </p:nvSpPr>
          <p:spPr>
            <a:xfrm>
              <a:off x="6445910" y="3012018"/>
              <a:ext cx="1620957" cy="707886"/>
            </a:xfrm>
            <a:prstGeom prst="rect">
              <a:avLst/>
            </a:prstGeom>
            <a:noFill/>
          </p:spPr>
          <p:txBody>
            <a:bodyPr wrap="none" rtlCol="0">
              <a:spAutoFit/>
            </a:bodyPr>
            <a:lstStyle/>
            <a:p>
              <a:pPr algn="ctr"/>
              <a:r>
                <a:rPr lang="en-US" sz="2000" b="1" dirty="0" smtClean="0"/>
                <a:t>Proprietary</a:t>
              </a:r>
            </a:p>
            <a:p>
              <a:pPr algn="ctr"/>
              <a:r>
                <a:rPr lang="en-US" sz="2000" b="1" dirty="0" smtClean="0"/>
                <a:t>Technology</a:t>
              </a:r>
              <a:endParaRPr lang="en-US" sz="2000" b="1" dirty="0"/>
            </a:p>
          </p:txBody>
        </p:sp>
        <p:sp>
          <p:nvSpPr>
            <p:cNvPr id="51" name="TextBox 50"/>
            <p:cNvSpPr txBox="1"/>
            <p:nvPr/>
          </p:nvSpPr>
          <p:spPr>
            <a:xfrm>
              <a:off x="6790004" y="3398958"/>
              <a:ext cx="1046343" cy="1785104"/>
            </a:xfrm>
            <a:prstGeom prst="rect">
              <a:avLst/>
            </a:prstGeom>
            <a:noFill/>
          </p:spPr>
          <p:txBody>
            <a:bodyPr wrap="none" rtlCol="0">
              <a:spAutoFit/>
            </a:bodyPr>
            <a:lstStyle/>
            <a:p>
              <a:pPr algn="ctr"/>
              <a:r>
                <a:rPr lang="en-US" sz="11000" b="1" dirty="0" smtClean="0"/>
                <a:t>?</a:t>
              </a:r>
              <a:endParaRPr lang="en-US" sz="11000" b="1" dirty="0"/>
            </a:p>
          </p:txBody>
        </p:sp>
      </p:grpSp>
      <p:grpSp>
        <p:nvGrpSpPr>
          <p:cNvPr id="5" name="Group 4"/>
          <p:cNvGrpSpPr/>
          <p:nvPr/>
        </p:nvGrpSpPr>
        <p:grpSpPr>
          <a:xfrm>
            <a:off x="2327003" y="3761685"/>
            <a:ext cx="3862640" cy="529825"/>
            <a:chOff x="3022191" y="3761685"/>
            <a:chExt cx="3862640" cy="529825"/>
          </a:xfrm>
        </p:grpSpPr>
        <p:sp>
          <p:nvSpPr>
            <p:cNvPr id="42" name="Rectangle 41"/>
            <p:cNvSpPr/>
            <p:nvPr/>
          </p:nvSpPr>
          <p:spPr bwMode="auto">
            <a:xfrm rot="16200000">
              <a:off x="2986085" y="3797791"/>
              <a:ext cx="250776" cy="178564"/>
            </a:xfrm>
            <a:prstGeom prst="rect">
              <a:avLst/>
            </a:prstGeom>
            <a:solidFill>
              <a:srgbClr val="C4FCC4"/>
            </a:solidFill>
            <a:ln w="12700" cap="flat" cmpd="sng" algn="ctr">
              <a:solidFill>
                <a:srgbClr val="00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39" name="Right Arrow 38"/>
            <p:cNvSpPr/>
            <p:nvPr/>
          </p:nvSpPr>
          <p:spPr bwMode="auto">
            <a:xfrm>
              <a:off x="3022191" y="3894657"/>
              <a:ext cx="3862640" cy="396853"/>
            </a:xfrm>
            <a:prstGeom prst="rightArrow">
              <a:avLst>
                <a:gd name="adj1" fmla="val 43263"/>
                <a:gd name="adj2" fmla="val 50000"/>
              </a:avLst>
            </a:prstGeom>
            <a:solidFill>
              <a:srgbClr val="C4FCC4"/>
            </a:solidFill>
            <a:ln w="12700" cap="flat" cmpd="sng" algn="ctr">
              <a:solidFill>
                <a:srgbClr val="00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41" name="Rectangle 40"/>
            <p:cNvSpPr/>
            <p:nvPr/>
          </p:nvSpPr>
          <p:spPr bwMode="auto">
            <a:xfrm rot="16200000">
              <a:off x="2969516" y="3902955"/>
              <a:ext cx="283464" cy="164592"/>
            </a:xfrm>
            <a:prstGeom prst="rect">
              <a:avLst/>
            </a:prstGeom>
            <a:solidFill>
              <a:srgbClr val="C4FCC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grpSp>
        <p:nvGrpSpPr>
          <p:cNvPr id="4" name="Group 3"/>
          <p:cNvGrpSpPr/>
          <p:nvPr/>
        </p:nvGrpSpPr>
        <p:grpSpPr>
          <a:xfrm>
            <a:off x="2335981" y="1347758"/>
            <a:ext cx="3853662" cy="833199"/>
            <a:chOff x="3031169" y="1347758"/>
            <a:chExt cx="3853662" cy="833199"/>
          </a:xfrm>
        </p:grpSpPr>
        <p:sp>
          <p:nvSpPr>
            <p:cNvPr id="33" name="Rectangle 32"/>
            <p:cNvSpPr/>
            <p:nvPr/>
          </p:nvSpPr>
          <p:spPr bwMode="auto">
            <a:xfrm rot="16200000">
              <a:off x="2843357" y="1813935"/>
              <a:ext cx="554834" cy="179210"/>
            </a:xfrm>
            <a:prstGeom prst="rect">
              <a:avLst/>
            </a:prstGeom>
            <a:solidFill>
              <a:srgbClr val="A5B8E1"/>
            </a:solidFill>
            <a:ln w="12700" cap="flat" cmpd="sng" algn="ctr">
              <a:solidFill>
                <a:srgbClr val="00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30" name="Right Arrow 29"/>
            <p:cNvSpPr/>
            <p:nvPr/>
          </p:nvSpPr>
          <p:spPr bwMode="auto">
            <a:xfrm>
              <a:off x="3031169" y="1347758"/>
              <a:ext cx="3853662" cy="396853"/>
            </a:xfrm>
            <a:prstGeom prst="rightArrow">
              <a:avLst>
                <a:gd name="adj1" fmla="val 43263"/>
                <a:gd name="adj2" fmla="val 50000"/>
              </a:avLst>
            </a:prstGeom>
            <a:solidFill>
              <a:srgbClr val="A5B8E1"/>
            </a:solidFill>
            <a:ln w="12700" cap="flat" cmpd="sng" algn="ctr">
              <a:solidFill>
                <a:srgbClr val="00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53" name="Rectangle 52"/>
            <p:cNvSpPr/>
            <p:nvPr/>
          </p:nvSpPr>
          <p:spPr bwMode="auto">
            <a:xfrm rot="16200000">
              <a:off x="2979522" y="1579345"/>
              <a:ext cx="278877" cy="162884"/>
            </a:xfrm>
            <a:prstGeom prst="rect">
              <a:avLst/>
            </a:prstGeom>
            <a:solidFill>
              <a:srgbClr val="A5B8E1"/>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grpSp>
      <p:grpSp>
        <p:nvGrpSpPr>
          <p:cNvPr id="6" name="Group 5"/>
          <p:cNvGrpSpPr/>
          <p:nvPr/>
        </p:nvGrpSpPr>
        <p:grpSpPr>
          <a:xfrm>
            <a:off x="1477792" y="2302462"/>
            <a:ext cx="1957406" cy="1367031"/>
            <a:chOff x="84648" y="564567"/>
            <a:chExt cx="1957406" cy="1367031"/>
          </a:xfrm>
        </p:grpSpPr>
        <p:sp>
          <p:nvSpPr>
            <p:cNvPr id="55" name="Rounded Rectangle 54"/>
            <p:cNvSpPr/>
            <p:nvPr/>
          </p:nvSpPr>
          <p:spPr bwMode="auto">
            <a:xfrm>
              <a:off x="84648" y="564567"/>
              <a:ext cx="1957406" cy="672604"/>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62" name="Rounded Rectangle 61"/>
            <p:cNvSpPr/>
            <p:nvPr/>
          </p:nvSpPr>
          <p:spPr bwMode="auto">
            <a:xfrm>
              <a:off x="186222"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63" name="Rounded Rectangle 277"/>
            <p:cNvSpPr>
              <a:spLocks noChangeArrowheads="1"/>
            </p:cNvSpPr>
            <p:nvPr/>
          </p:nvSpPr>
          <p:spPr bwMode="auto">
            <a:xfrm>
              <a:off x="18619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64" name="Rounded Rectangle 63"/>
            <p:cNvSpPr/>
            <p:nvPr/>
          </p:nvSpPr>
          <p:spPr bwMode="auto">
            <a:xfrm>
              <a:off x="59251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65" name="Rounded Rectangle 64"/>
            <p:cNvSpPr/>
            <p:nvPr/>
          </p:nvSpPr>
          <p:spPr bwMode="auto">
            <a:xfrm>
              <a:off x="795663"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66" name="Rounded Rectangle 282"/>
            <p:cNvSpPr>
              <a:spLocks noChangeArrowheads="1"/>
            </p:cNvSpPr>
            <p:nvPr/>
          </p:nvSpPr>
          <p:spPr bwMode="auto">
            <a:xfrm>
              <a:off x="79548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67" name="Rounded Rectangle 66"/>
            <p:cNvSpPr/>
            <p:nvPr/>
          </p:nvSpPr>
          <p:spPr bwMode="auto">
            <a:xfrm>
              <a:off x="120195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68" name="Rounded Rectangle 67"/>
            <p:cNvSpPr/>
            <p:nvPr/>
          </p:nvSpPr>
          <p:spPr bwMode="auto">
            <a:xfrm>
              <a:off x="1405104"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smtClean="0">
                  <a:latin typeface="Arial Narrow" pitchFamily="-109" charset="0"/>
                  <a:ea typeface="ＭＳ Ｐゴシック" pitchFamily="-109" charset="-128"/>
                  <a:cs typeface="ＭＳ Ｐゴシック" pitchFamily="-109" charset="-128"/>
                </a:rPr>
                <a:t>VM</a:t>
              </a:r>
              <a:endParaRPr lang="en-US" sz="1000" b="1" dirty="0">
                <a:latin typeface="Arial Narrow" pitchFamily="-109" charset="0"/>
                <a:ea typeface="ＭＳ Ｐゴシック" pitchFamily="-109" charset="-128"/>
                <a:cs typeface="ＭＳ Ｐゴシック" pitchFamily="-109" charset="-128"/>
              </a:endParaRPr>
            </a:p>
          </p:txBody>
        </p:sp>
        <p:sp>
          <p:nvSpPr>
            <p:cNvPr id="69" name="Rounded Rectangle 286"/>
            <p:cNvSpPr>
              <a:spLocks noChangeArrowheads="1"/>
            </p:cNvSpPr>
            <p:nvPr/>
          </p:nvSpPr>
          <p:spPr bwMode="auto">
            <a:xfrm>
              <a:off x="1404777"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70" name="Rounded Rectangle 69"/>
            <p:cNvSpPr/>
            <p:nvPr/>
          </p:nvSpPr>
          <p:spPr bwMode="auto">
            <a:xfrm>
              <a:off x="1811398"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pic>
          <p:nvPicPr>
            <p:cNvPr id="71" name="Picture 70" descr="rack_mount_thick_tower_servers_x86_clip_art_9865.jpg"/>
            <p:cNvPicPr>
              <a:picLocks noChangeAspect="1"/>
            </p:cNvPicPr>
            <p:nvPr/>
          </p:nvPicPr>
          <p:blipFill rotWithShape="1">
            <a:blip r:embed="rId8" cstate="email">
              <a:extLst>
                <a:ext uri="{BEBA8EAE-BF5A-486C-A8C5-ECC9F3942E4B}">
                  <a14:imgProps xmlns:a14="http://schemas.microsoft.com/office/drawing/2010/main">
                    <a14:imgLayer r:embed="rId9">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72" name="Isosceles Triangle 71"/>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73" name="Rounded Rectangle 56"/>
            <p:cNvSpPr>
              <a:spLocks noChangeArrowheads="1"/>
            </p:cNvSpPr>
            <p:nvPr/>
          </p:nvSpPr>
          <p:spPr bwMode="auto">
            <a:xfrm>
              <a:off x="88882" y="1198043"/>
              <a:ext cx="1320128" cy="228670"/>
            </a:xfrm>
            <a:prstGeom prst="roundRect">
              <a:avLst>
                <a:gd name="adj" fmla="val 16667"/>
              </a:avLst>
            </a:prstGeom>
            <a:solidFill>
              <a:srgbClr val="22DE20"/>
            </a:solidFill>
            <a:ln>
              <a:noFill/>
            </a:ln>
            <a:extLst>
              <a:ext uri="{91240B29-F687-4f45-9708-019B960494DF}">
                <a14:hiddenLine xmlns:a14="http://schemas.microsoft.com/office/drawing/2010/main" xmlns=""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smtClean="0"/>
                <a:t>Hypervisor</a:t>
              </a:r>
              <a:endParaRPr lang="en-US" sz="1000" b="1" dirty="0"/>
            </a:p>
          </p:txBody>
        </p:sp>
        <p:sp>
          <p:nvSpPr>
            <p:cNvPr id="74" name="Rounded Rectangle 274"/>
            <p:cNvSpPr>
              <a:spLocks noChangeArrowheads="1"/>
            </p:cNvSpPr>
            <p:nvPr/>
          </p:nvSpPr>
          <p:spPr bwMode="auto">
            <a:xfrm>
              <a:off x="1407026" y="1194868"/>
              <a:ext cx="635028" cy="228670"/>
            </a:xfrm>
            <a:prstGeom prst="roundRect">
              <a:avLst>
                <a:gd name="adj" fmla="val 16667"/>
              </a:avLst>
            </a:prstGeom>
            <a:solidFill>
              <a:srgbClr val="FF6600"/>
            </a:solidFill>
            <a:ln>
              <a:noFill/>
            </a:ln>
            <a:extLst>
              <a:ext uri="{91240B29-F687-4f45-9708-019B960494DF}">
                <a14:hiddenLine xmlns:a14="http://schemas.microsoft.com/office/drawing/2010/main" xmlns=""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sp>
        <p:nvSpPr>
          <p:cNvPr id="44" name="Rounded Rectangle 43"/>
          <p:cNvSpPr/>
          <p:nvPr/>
        </p:nvSpPr>
        <p:spPr bwMode="auto">
          <a:xfrm>
            <a:off x="1477792" y="2856586"/>
            <a:ext cx="1957406" cy="795765"/>
          </a:xfrm>
          <a:prstGeom prst="roundRect">
            <a:avLst/>
          </a:prstGeom>
          <a:solidFill>
            <a:schemeClr val="tx1">
              <a:alpha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60" name="TextBox 59"/>
          <p:cNvSpPr txBox="1"/>
          <p:nvPr/>
        </p:nvSpPr>
        <p:spPr>
          <a:xfrm>
            <a:off x="3086579" y="4126983"/>
            <a:ext cx="2378727" cy="400110"/>
          </a:xfrm>
          <a:prstGeom prst="rect">
            <a:avLst/>
          </a:prstGeom>
          <a:noFill/>
        </p:spPr>
        <p:txBody>
          <a:bodyPr wrap="none" rtlCol="0">
            <a:spAutoFit/>
          </a:bodyPr>
          <a:lstStyle/>
          <a:p>
            <a:r>
              <a:rPr lang="en-US" sz="2000" b="1" i="1" dirty="0" smtClean="0"/>
              <a:t>Secured</a:t>
            </a:r>
            <a:r>
              <a:rPr lang="en-US" sz="2000" b="1" dirty="0" smtClean="0"/>
              <a:t> by Cloud</a:t>
            </a:r>
            <a:endParaRPr lang="en-US" sz="2000" b="1" dirty="0"/>
          </a:p>
        </p:txBody>
      </p:sp>
      <p:sp>
        <p:nvSpPr>
          <p:cNvPr id="61" name="TextBox 60"/>
          <p:cNvSpPr txBox="1"/>
          <p:nvPr/>
        </p:nvSpPr>
        <p:spPr>
          <a:xfrm>
            <a:off x="3038990" y="1082537"/>
            <a:ext cx="2473905" cy="400110"/>
          </a:xfrm>
          <a:prstGeom prst="rect">
            <a:avLst/>
          </a:prstGeom>
          <a:noFill/>
        </p:spPr>
        <p:txBody>
          <a:bodyPr wrap="none" rtlCol="0">
            <a:spAutoFit/>
          </a:bodyPr>
          <a:lstStyle/>
          <a:p>
            <a:r>
              <a:rPr lang="en-US" sz="2000" b="1" i="1" dirty="0" smtClean="0"/>
              <a:t>Secured</a:t>
            </a:r>
            <a:r>
              <a:rPr lang="en-US" sz="2000" b="1" dirty="0" smtClean="0"/>
              <a:t> by Tenant</a:t>
            </a:r>
            <a:endParaRPr lang="en-US" sz="2000" b="1" dirty="0"/>
          </a:p>
        </p:txBody>
      </p:sp>
      <p:sp>
        <p:nvSpPr>
          <p:cNvPr id="49" name="TextBox 48"/>
          <p:cNvSpPr txBox="1"/>
          <p:nvPr/>
        </p:nvSpPr>
        <p:spPr>
          <a:xfrm>
            <a:off x="1155903" y="6343682"/>
            <a:ext cx="2857095" cy="246221"/>
          </a:xfrm>
          <a:prstGeom prst="rect">
            <a:avLst/>
          </a:prstGeom>
          <a:noFill/>
        </p:spPr>
        <p:txBody>
          <a:bodyPr wrap="square" rtlCol="0">
            <a:spAutoFit/>
          </a:bodyPr>
          <a:lstStyle/>
          <a:p>
            <a:r>
              <a:rPr lang="en-US" sz="1000" dirty="0" smtClean="0"/>
              <a:t>IaaS – Infrastructure-as-a-Service</a:t>
            </a:r>
            <a:endParaRPr lang="en-US" sz="1000" dirty="0"/>
          </a:p>
        </p:txBody>
      </p:sp>
    </p:spTree>
    <p:extLst>
      <p:ext uri="{BB962C8B-B14F-4D97-AF65-F5344CB8AC3E}">
        <p14:creationId xmlns:p14="http://schemas.microsoft.com/office/powerpoint/2010/main" val="3762826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dissolve">
                                      <p:cBhvr>
                                        <p:cTn id="7" dur="500"/>
                                        <p:tgtEl>
                                          <p:spTgt spid="44"/>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44" grpId="0" animBg="1"/>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Once Upon a Time, I Started </a:t>
            </a:r>
            <a:r>
              <a:rPr lang="en-US" dirty="0"/>
              <a:t>T</a:t>
            </a:r>
            <a:r>
              <a:rPr lang="en-US" dirty="0" smtClean="0"/>
              <a:t>rusting my System</a:t>
            </a:r>
            <a:r>
              <a:rPr lang="is-IS" dirty="0" smtClean="0"/>
              <a:t>…</a:t>
            </a:r>
            <a:endParaRPr lang="en-US" dirty="0"/>
          </a:p>
        </p:txBody>
      </p:sp>
      <p:sp>
        <p:nvSpPr>
          <p:cNvPr id="4" name="Right Arrow 3"/>
          <p:cNvSpPr/>
          <p:nvPr/>
        </p:nvSpPr>
        <p:spPr bwMode="auto">
          <a:xfrm>
            <a:off x="4443342" y="1115955"/>
            <a:ext cx="3302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pitchFamily="-110" charset="0"/>
              </a:rPr>
              <a:t>Cloud System Lifetime</a:t>
            </a:r>
          </a:p>
        </p:txBody>
      </p:sp>
      <p:sp>
        <p:nvSpPr>
          <p:cNvPr id="7" name="Rectangle 6"/>
          <p:cNvSpPr/>
          <p:nvPr/>
        </p:nvSpPr>
        <p:spPr bwMode="auto">
          <a:xfrm>
            <a:off x="4443342" y="1982832"/>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Instance</a:t>
            </a:r>
            <a:r>
              <a:rPr kumimoji="0" lang="en-US" sz="1400" b="1" i="0" u="none" strike="noStrike" cap="none" normalizeH="0" dirty="0" smtClean="0">
                <a:ln>
                  <a:noFill/>
                </a:ln>
                <a:solidFill>
                  <a:schemeClr val="tx1"/>
                </a:solidFill>
                <a:effectLst/>
                <a:latin typeface="Arial" pitchFamily="-110" charset="0"/>
              </a:rPr>
              <a:t> Provisioning</a:t>
            </a:r>
            <a:endParaRPr kumimoji="0" lang="en-US" sz="1400" b="1" i="0" u="none" strike="noStrike" cap="none" normalizeH="0" baseline="0" dirty="0" smtClean="0">
              <a:ln>
                <a:noFill/>
              </a:ln>
              <a:solidFill>
                <a:schemeClr val="tx1"/>
              </a:solidFill>
              <a:effectLst/>
              <a:latin typeface="Arial" pitchFamily="-110" charset="0"/>
            </a:endParaRPr>
          </a:p>
        </p:txBody>
      </p:sp>
      <p:sp>
        <p:nvSpPr>
          <p:cNvPr id="8" name="Rectangle 7"/>
          <p:cNvSpPr/>
          <p:nvPr/>
        </p:nvSpPr>
        <p:spPr bwMode="auto">
          <a:xfrm>
            <a:off x="5814942" y="1982832"/>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Instance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Running</a:t>
            </a:r>
          </a:p>
        </p:txBody>
      </p:sp>
      <p:sp>
        <p:nvSpPr>
          <p:cNvPr id="19" name="Rectangle 18"/>
          <p:cNvSpPr/>
          <p:nvPr/>
        </p:nvSpPr>
        <p:spPr bwMode="auto">
          <a:xfrm>
            <a:off x="5967342" y="4215359"/>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smtClean="0">
                <a:solidFill>
                  <a:srgbClr val="FFFFFF"/>
                </a:solidFill>
              </a:rPr>
              <a:t>Anti-malware</a:t>
            </a:r>
          </a:p>
          <a:p>
            <a:pPr marL="120650" indent="-120650">
              <a:buFont typeface="Arial"/>
              <a:buChar char="•"/>
            </a:pPr>
            <a:r>
              <a:rPr lang="en-US" sz="1200" b="1" dirty="0" smtClean="0">
                <a:solidFill>
                  <a:srgbClr val="FFFFFF"/>
                </a:solidFill>
              </a:rPr>
              <a:t>Tripwire</a:t>
            </a:r>
          </a:p>
          <a:p>
            <a:pPr marL="120650" indent="-120650">
              <a:buFont typeface="Arial"/>
              <a:buChar char="•"/>
            </a:pPr>
            <a:r>
              <a:rPr lang="en-US" sz="1200" b="1" dirty="0" smtClean="0">
                <a:solidFill>
                  <a:srgbClr val="FFFFFF"/>
                </a:solidFill>
              </a:rPr>
              <a:t>Puppet/Chef</a:t>
            </a:r>
          </a:p>
        </p:txBody>
      </p:sp>
      <p:grpSp>
        <p:nvGrpSpPr>
          <p:cNvPr id="27" name="Group 26"/>
          <p:cNvGrpSpPr/>
          <p:nvPr/>
        </p:nvGrpSpPr>
        <p:grpSpPr>
          <a:xfrm>
            <a:off x="4597145" y="3263596"/>
            <a:ext cx="1217797" cy="1967763"/>
            <a:chOff x="8081291" y="3259290"/>
            <a:chExt cx="1217797" cy="1967763"/>
          </a:xfrm>
        </p:grpSpPr>
        <p:sp>
          <p:nvSpPr>
            <p:cNvPr id="15" name="Rectangular Callout 14"/>
            <p:cNvSpPr/>
            <p:nvPr/>
          </p:nvSpPr>
          <p:spPr bwMode="auto">
            <a:xfrm>
              <a:off x="8081291" y="3259290"/>
              <a:ext cx="1217797" cy="753180"/>
            </a:xfrm>
            <a:prstGeom prst="wedgeRectCallout">
              <a:avLst>
                <a:gd name="adj1" fmla="val -5770"/>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110" charset="0"/>
                </a:rPr>
                <a:t>Establish Root of Trust</a:t>
              </a:r>
            </a:p>
          </p:txBody>
        </p:sp>
        <p:sp>
          <p:nvSpPr>
            <p:cNvPr id="17" name="Rectangular Callout 16"/>
            <p:cNvSpPr/>
            <p:nvPr/>
          </p:nvSpPr>
          <p:spPr bwMode="auto">
            <a:xfrm>
              <a:off x="8081291" y="3259290"/>
              <a:ext cx="1217797" cy="753180"/>
            </a:xfrm>
            <a:prstGeom prst="wedgeRectCallout">
              <a:avLst>
                <a:gd name="adj1" fmla="val 74367"/>
                <a:gd name="adj2" fmla="val -13518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Establish Root of Trust</a:t>
              </a:r>
            </a:p>
          </p:txBody>
        </p:sp>
        <p:sp>
          <p:nvSpPr>
            <p:cNvPr id="18" name="Rectangle 17"/>
            <p:cNvSpPr/>
            <p:nvPr/>
          </p:nvSpPr>
          <p:spPr bwMode="auto">
            <a:xfrm>
              <a:off x="8081291"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a:solidFill>
                    <a:srgbClr val="FFFFFF"/>
                  </a:solidFill>
                </a:rPr>
                <a:t>Image</a:t>
              </a:r>
            </a:p>
            <a:p>
              <a:pPr marL="120650" marR="0" indent="-120650" defTabSz="914400" rtl="0" eaLnBrk="0" fontAlgn="base" latinLnBrk="0" hangingPunct="0">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rgbClr val="FFFFFF"/>
                  </a:solidFill>
                  <a:effectLst/>
                </a:rPr>
                <a:t>cloud-init</a:t>
              </a:r>
            </a:p>
            <a:p>
              <a:pPr marL="120650" marR="0" indent="-120650" defTabSz="914400" rtl="0" eaLnBrk="0" fontAlgn="base" latinLnBrk="0" hangingPunct="0">
                <a:lnSpc>
                  <a:spcPct val="100000"/>
                </a:lnSpc>
                <a:spcBef>
                  <a:spcPct val="0"/>
                </a:spcBef>
                <a:spcAft>
                  <a:spcPct val="0"/>
                </a:spcAft>
                <a:buClrTx/>
                <a:buSzTx/>
                <a:buFont typeface="Arial"/>
                <a:buChar char="•"/>
                <a:tabLst/>
              </a:pPr>
              <a:r>
                <a:rPr lang="en-US" sz="1200" b="1" dirty="0" smtClean="0">
                  <a:solidFill>
                    <a:srgbClr val="FFFFFF"/>
                  </a:solidFill>
                </a:rPr>
                <a:t>SSH</a:t>
              </a:r>
            </a:p>
            <a:p>
              <a:pPr marL="120650" marR="0" indent="-120650" defTabSz="914400" rtl="0" eaLnBrk="0" fontAlgn="base" latinLnBrk="0" hangingPunct="0">
                <a:lnSpc>
                  <a:spcPct val="100000"/>
                </a:lnSpc>
                <a:spcBef>
                  <a:spcPct val="0"/>
                </a:spcBef>
                <a:spcAft>
                  <a:spcPct val="0"/>
                </a:spcAft>
                <a:buClrTx/>
                <a:buSzTx/>
                <a:buFont typeface="Arial"/>
                <a:buChar char="•"/>
                <a:tabLst/>
              </a:pPr>
              <a:r>
                <a:rPr lang="en-US" sz="1200" b="1" dirty="0" smtClean="0">
                  <a:solidFill>
                    <a:srgbClr val="FFFFFF"/>
                  </a:solidFill>
                </a:rPr>
                <a:t>Amazon EC2</a:t>
              </a:r>
            </a:p>
          </p:txBody>
        </p:sp>
        <p:pic>
          <p:nvPicPr>
            <p:cNvPr id="20" name="Picture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5589" y="3865973"/>
              <a:ext cx="574852" cy="239521"/>
            </a:xfrm>
            <a:prstGeom prst="rect">
              <a:avLst/>
            </a:prstGeom>
          </p:spPr>
        </p:pic>
      </p:grpSp>
      <p:sp>
        <p:nvSpPr>
          <p:cNvPr id="25" name="Right Arrow 24"/>
          <p:cNvSpPr/>
          <p:nvPr/>
        </p:nvSpPr>
        <p:spPr bwMode="auto">
          <a:xfrm>
            <a:off x="5814942" y="3218050"/>
            <a:ext cx="1930540" cy="798726"/>
          </a:xfrm>
          <a:prstGeom prst="rightArrow">
            <a:avLst/>
          </a:prstGeom>
          <a:solidFill>
            <a:srgbClr val="C4FDC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Monitor System Integrity</a:t>
            </a:r>
          </a:p>
        </p:txBody>
      </p:sp>
    </p:spTree>
    <p:extLst>
      <p:ext uri="{BB962C8B-B14F-4D97-AF65-F5344CB8AC3E}">
        <p14:creationId xmlns:p14="http://schemas.microsoft.com/office/powerpoint/2010/main" val="3566479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Once Upon a Time, I Started </a:t>
            </a:r>
            <a:r>
              <a:rPr lang="en-US" dirty="0"/>
              <a:t>T</a:t>
            </a:r>
            <a:r>
              <a:rPr lang="en-US" dirty="0" smtClean="0"/>
              <a:t>rusting my System</a:t>
            </a:r>
            <a:r>
              <a:rPr lang="is-IS" dirty="0" smtClean="0"/>
              <a:t>…</a:t>
            </a:r>
            <a:endParaRPr lang="en-US" dirty="0"/>
          </a:p>
        </p:txBody>
      </p:sp>
      <p:sp>
        <p:nvSpPr>
          <p:cNvPr id="4" name="Right Arrow 3"/>
          <p:cNvSpPr/>
          <p:nvPr/>
        </p:nvSpPr>
        <p:spPr bwMode="auto">
          <a:xfrm>
            <a:off x="1069488" y="1115955"/>
            <a:ext cx="10160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Arial" pitchFamily="-110" charset="0"/>
              </a:rPr>
              <a:t>Cloud System Lifetime</a:t>
            </a:r>
          </a:p>
        </p:txBody>
      </p:sp>
      <p:sp>
        <p:nvSpPr>
          <p:cNvPr id="7" name="Rectangle 6"/>
          <p:cNvSpPr/>
          <p:nvPr/>
        </p:nvSpPr>
        <p:spPr bwMode="auto">
          <a:xfrm>
            <a:off x="7927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Instance</a:t>
            </a:r>
            <a:r>
              <a:rPr kumimoji="0" lang="en-US" sz="1400" b="1" i="0" u="none" strike="noStrike" cap="none" normalizeH="0" dirty="0" smtClean="0">
                <a:ln>
                  <a:noFill/>
                </a:ln>
                <a:solidFill>
                  <a:schemeClr val="tx1"/>
                </a:solidFill>
                <a:effectLst/>
                <a:latin typeface="Arial" pitchFamily="-110" charset="0"/>
              </a:rPr>
              <a:t> Provisioning</a:t>
            </a:r>
            <a:endParaRPr kumimoji="0" lang="en-US" sz="1400" b="1" i="0" u="none" strike="noStrike" cap="none" normalizeH="0" baseline="0" dirty="0" smtClean="0">
              <a:ln>
                <a:noFill/>
              </a:ln>
              <a:solidFill>
                <a:schemeClr val="tx1"/>
              </a:solidFill>
              <a:effectLst/>
              <a:latin typeface="Arial" pitchFamily="-110" charset="0"/>
            </a:endParaRPr>
          </a:p>
        </p:txBody>
      </p:sp>
      <p:sp>
        <p:nvSpPr>
          <p:cNvPr id="8" name="Rectangle 7"/>
          <p:cNvSpPr/>
          <p:nvPr/>
        </p:nvSpPr>
        <p:spPr bwMode="auto">
          <a:xfrm>
            <a:off x="9299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Instance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Running</a:t>
            </a:r>
          </a:p>
        </p:txBody>
      </p:sp>
      <p:sp>
        <p:nvSpPr>
          <p:cNvPr id="9" name="Rectangle 8"/>
          <p:cNvSpPr/>
          <p:nvPr/>
        </p:nvSpPr>
        <p:spPr bwMode="auto">
          <a:xfrm>
            <a:off x="1069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Component Manufacture</a:t>
            </a:r>
          </a:p>
        </p:txBody>
      </p:sp>
      <p:sp>
        <p:nvSpPr>
          <p:cNvPr id="10" name="Rectangle 9"/>
          <p:cNvSpPr/>
          <p:nvPr/>
        </p:nvSpPr>
        <p:spPr bwMode="auto">
          <a:xfrm>
            <a:off x="2441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Server Assembly</a:t>
            </a:r>
          </a:p>
        </p:txBody>
      </p:sp>
      <p:sp>
        <p:nvSpPr>
          <p:cNvPr id="11" name="Rectangle 10"/>
          <p:cNvSpPr/>
          <p:nvPr/>
        </p:nvSpPr>
        <p:spPr bwMode="auto">
          <a:xfrm>
            <a:off x="38126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Hypervisor Install</a:t>
            </a:r>
          </a:p>
        </p:txBody>
      </p:sp>
      <p:sp>
        <p:nvSpPr>
          <p:cNvPr id="12" name="Rectangle 11"/>
          <p:cNvSpPr/>
          <p:nvPr/>
        </p:nvSpPr>
        <p:spPr bwMode="auto">
          <a:xfrm>
            <a:off x="51842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Hypervisor Boot</a:t>
            </a:r>
          </a:p>
        </p:txBody>
      </p:sp>
      <p:sp>
        <p:nvSpPr>
          <p:cNvPr id="13" name="Rectangle 12"/>
          <p:cNvSpPr/>
          <p:nvPr/>
        </p:nvSpPr>
        <p:spPr bwMode="auto">
          <a:xfrm>
            <a:off x="65558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t>Cloud Stack Configuration</a:t>
            </a:r>
            <a:endParaRPr kumimoji="0" lang="en-US" sz="1400" b="1" i="0" u="none" strike="noStrike" cap="none" normalizeH="0" baseline="0" dirty="0" smtClean="0">
              <a:ln>
                <a:noFill/>
              </a:ln>
              <a:solidFill>
                <a:schemeClr val="tx1"/>
              </a:solidFill>
              <a:effectLst/>
              <a:latin typeface="Arial" pitchFamily="-110" charset="0"/>
            </a:endParaRPr>
          </a:p>
        </p:txBody>
      </p:sp>
      <p:sp>
        <p:nvSpPr>
          <p:cNvPr id="19" name="Rectangle 18"/>
          <p:cNvSpPr/>
          <p:nvPr/>
        </p:nvSpPr>
        <p:spPr bwMode="auto">
          <a:xfrm>
            <a:off x="9451488"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smtClean="0">
                <a:solidFill>
                  <a:srgbClr val="FFFFFF"/>
                </a:solidFill>
              </a:rPr>
              <a:t>Anti-malware</a:t>
            </a:r>
          </a:p>
          <a:p>
            <a:pPr marL="120650" indent="-120650">
              <a:buFont typeface="Arial"/>
              <a:buChar char="•"/>
            </a:pPr>
            <a:r>
              <a:rPr lang="en-US" sz="1200" b="1" dirty="0" smtClean="0">
                <a:solidFill>
                  <a:srgbClr val="FFFFFF"/>
                </a:solidFill>
              </a:rPr>
              <a:t>Tripwire</a:t>
            </a:r>
          </a:p>
          <a:p>
            <a:pPr marL="120650" indent="-120650">
              <a:buFont typeface="Arial"/>
              <a:buChar char="•"/>
            </a:pPr>
            <a:r>
              <a:rPr lang="en-US" sz="1200" b="1" dirty="0" smtClean="0">
                <a:solidFill>
                  <a:srgbClr val="FFFFFF"/>
                </a:solidFill>
              </a:rPr>
              <a:t>Puppet/Chef</a:t>
            </a:r>
          </a:p>
        </p:txBody>
      </p:sp>
      <p:grpSp>
        <p:nvGrpSpPr>
          <p:cNvPr id="27" name="Group 26"/>
          <p:cNvGrpSpPr/>
          <p:nvPr/>
        </p:nvGrpSpPr>
        <p:grpSpPr>
          <a:xfrm>
            <a:off x="8081291" y="3259290"/>
            <a:ext cx="1217797" cy="1967763"/>
            <a:chOff x="8081291" y="3259290"/>
            <a:chExt cx="1217797" cy="1967763"/>
          </a:xfrm>
        </p:grpSpPr>
        <p:sp>
          <p:nvSpPr>
            <p:cNvPr id="15" name="Rectangular Callout 14"/>
            <p:cNvSpPr/>
            <p:nvPr/>
          </p:nvSpPr>
          <p:spPr bwMode="auto">
            <a:xfrm>
              <a:off x="8081291" y="3259290"/>
              <a:ext cx="1217797" cy="753180"/>
            </a:xfrm>
            <a:prstGeom prst="wedgeRectCallout">
              <a:avLst>
                <a:gd name="adj1" fmla="val -5770"/>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110" charset="0"/>
                </a:rPr>
                <a:t>Establish Root of Trust</a:t>
              </a:r>
            </a:p>
          </p:txBody>
        </p:sp>
        <p:sp>
          <p:nvSpPr>
            <p:cNvPr id="17" name="Rectangular Callout 16"/>
            <p:cNvSpPr/>
            <p:nvPr/>
          </p:nvSpPr>
          <p:spPr bwMode="auto">
            <a:xfrm>
              <a:off x="8081291" y="3259290"/>
              <a:ext cx="1217797" cy="753180"/>
            </a:xfrm>
            <a:prstGeom prst="wedgeRectCallout">
              <a:avLst>
                <a:gd name="adj1" fmla="val 74367"/>
                <a:gd name="adj2" fmla="val -13518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Establish Root of Trust</a:t>
              </a:r>
            </a:p>
          </p:txBody>
        </p:sp>
        <p:sp>
          <p:nvSpPr>
            <p:cNvPr id="18" name="Rectangle 17"/>
            <p:cNvSpPr/>
            <p:nvPr/>
          </p:nvSpPr>
          <p:spPr bwMode="auto">
            <a:xfrm>
              <a:off x="8081291"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a:solidFill>
                    <a:srgbClr val="FFFFFF"/>
                  </a:solidFill>
                </a:rPr>
                <a:t>Image</a:t>
              </a:r>
            </a:p>
            <a:p>
              <a:pPr marL="120650" marR="0" indent="-120650" defTabSz="914400" rtl="0" eaLnBrk="0" fontAlgn="base" latinLnBrk="0" hangingPunct="0">
                <a:lnSpc>
                  <a:spcPct val="100000"/>
                </a:lnSpc>
                <a:spcBef>
                  <a:spcPct val="0"/>
                </a:spcBef>
                <a:spcAft>
                  <a:spcPct val="0"/>
                </a:spcAft>
                <a:buClrTx/>
                <a:buSzTx/>
                <a:buFont typeface="Arial"/>
                <a:buChar char="•"/>
                <a:tabLst/>
              </a:pPr>
              <a:r>
                <a:rPr kumimoji="0" lang="en-US" sz="1200" b="1" i="0" u="none" strike="noStrike" cap="none" normalizeH="0" baseline="0" dirty="0" smtClean="0">
                  <a:ln>
                    <a:noFill/>
                  </a:ln>
                  <a:solidFill>
                    <a:srgbClr val="FFFFFF"/>
                  </a:solidFill>
                  <a:effectLst/>
                </a:rPr>
                <a:t>cloud-init</a:t>
              </a:r>
            </a:p>
            <a:p>
              <a:pPr marL="120650" marR="0" indent="-120650" defTabSz="914400" rtl="0" eaLnBrk="0" fontAlgn="base" latinLnBrk="0" hangingPunct="0">
                <a:lnSpc>
                  <a:spcPct val="100000"/>
                </a:lnSpc>
                <a:spcBef>
                  <a:spcPct val="0"/>
                </a:spcBef>
                <a:spcAft>
                  <a:spcPct val="0"/>
                </a:spcAft>
                <a:buClrTx/>
                <a:buSzTx/>
                <a:buFont typeface="Arial"/>
                <a:buChar char="•"/>
                <a:tabLst/>
              </a:pPr>
              <a:r>
                <a:rPr lang="en-US" sz="1200" b="1" dirty="0" smtClean="0">
                  <a:solidFill>
                    <a:srgbClr val="FFFFFF"/>
                  </a:solidFill>
                </a:rPr>
                <a:t>SSH</a:t>
              </a:r>
            </a:p>
            <a:p>
              <a:pPr marL="120650" marR="0" indent="-120650" defTabSz="914400" rtl="0" eaLnBrk="0" fontAlgn="base" latinLnBrk="0" hangingPunct="0">
                <a:lnSpc>
                  <a:spcPct val="100000"/>
                </a:lnSpc>
                <a:spcBef>
                  <a:spcPct val="0"/>
                </a:spcBef>
                <a:spcAft>
                  <a:spcPct val="0"/>
                </a:spcAft>
                <a:buClrTx/>
                <a:buSzTx/>
                <a:buFont typeface="Arial"/>
                <a:buChar char="•"/>
                <a:tabLst/>
              </a:pPr>
              <a:r>
                <a:rPr lang="en-US" sz="1200" b="1" dirty="0" smtClean="0">
                  <a:solidFill>
                    <a:srgbClr val="FFFFFF"/>
                  </a:solidFill>
                </a:rPr>
                <a:t>Amazon EC2</a:t>
              </a:r>
            </a:p>
          </p:txBody>
        </p:sp>
        <p:pic>
          <p:nvPicPr>
            <p:cNvPr id="20" name="Picture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5589" y="3865973"/>
              <a:ext cx="574852" cy="239521"/>
            </a:xfrm>
            <a:prstGeom prst="rect">
              <a:avLst/>
            </a:prstGeom>
          </p:spPr>
        </p:pic>
      </p:grpSp>
      <p:sp>
        <p:nvSpPr>
          <p:cNvPr id="25" name="Right Arrow 24"/>
          <p:cNvSpPr/>
          <p:nvPr/>
        </p:nvSpPr>
        <p:spPr bwMode="auto">
          <a:xfrm>
            <a:off x="9299088" y="3213744"/>
            <a:ext cx="1930540" cy="798726"/>
          </a:xfrm>
          <a:prstGeom prst="rightArrow">
            <a:avLst/>
          </a:prstGeom>
          <a:solidFill>
            <a:srgbClr val="C4FDC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Monitor System Integrity</a:t>
            </a:r>
          </a:p>
        </p:txBody>
      </p:sp>
      <p:pic>
        <p:nvPicPr>
          <p:cNvPr id="30" name="Picture 29" descr="url.jpg"/>
          <p:cNvPicPr>
            <a:picLocks noChangeAspect="1"/>
          </p:cNvPicPr>
          <p:nvPr/>
        </p:nvPicPr>
        <p:blipFill rotWithShape="1">
          <a:blip r:embed="rId3">
            <a:extLst>
              <a:ext uri="{28A0092B-C50C-407E-A947-70E740481C1C}">
                <a14:useLocalDpi xmlns:a14="http://schemas.microsoft.com/office/drawing/2010/main" val="0"/>
              </a:ext>
            </a:extLst>
          </a:blip>
          <a:srcRect t="75493" r="11053"/>
          <a:stretch/>
        </p:blipFill>
        <p:spPr>
          <a:xfrm>
            <a:off x="2219180" y="3368841"/>
            <a:ext cx="2303225" cy="398379"/>
          </a:xfrm>
          <a:prstGeom prst="rect">
            <a:avLst/>
          </a:prstGeom>
        </p:spPr>
      </p:pic>
      <p:grpSp>
        <p:nvGrpSpPr>
          <p:cNvPr id="29" name="Group 28"/>
          <p:cNvGrpSpPr/>
          <p:nvPr/>
        </p:nvGrpSpPr>
        <p:grpSpPr>
          <a:xfrm>
            <a:off x="1183187" y="3259290"/>
            <a:ext cx="1257901" cy="1967763"/>
            <a:chOff x="1183187" y="3259290"/>
            <a:chExt cx="1257901" cy="1967763"/>
          </a:xfrm>
        </p:grpSpPr>
        <p:sp>
          <p:nvSpPr>
            <p:cNvPr id="21" name="Rectangular Callout 20"/>
            <p:cNvSpPr/>
            <p:nvPr/>
          </p:nvSpPr>
          <p:spPr bwMode="auto">
            <a:xfrm>
              <a:off x="1223291" y="3259290"/>
              <a:ext cx="1217797" cy="753180"/>
            </a:xfrm>
            <a:prstGeom prst="wedgeRectCallout">
              <a:avLst>
                <a:gd name="adj1" fmla="val -33214"/>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Establish Root of Trust</a:t>
              </a:r>
            </a:p>
          </p:txBody>
        </p: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02629" y="3865973"/>
              <a:ext cx="574852" cy="239521"/>
            </a:xfrm>
            <a:prstGeom prst="rect">
              <a:avLst/>
            </a:prstGeom>
          </p:spPr>
        </p:pic>
        <p:sp>
          <p:nvSpPr>
            <p:cNvPr id="23" name="Rectangle 22"/>
            <p:cNvSpPr/>
            <p:nvPr/>
          </p:nvSpPr>
          <p:spPr bwMode="auto">
            <a:xfrm>
              <a:off x="1183187"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smtClean="0">
                  <a:solidFill>
                    <a:srgbClr val="FFFFFF"/>
                  </a:solidFill>
                </a:rPr>
                <a:t>Trusted Platform Module</a:t>
              </a:r>
            </a:p>
          </p:txBody>
        </p:sp>
      </p:grpSp>
      <p:sp>
        <p:nvSpPr>
          <p:cNvPr id="31"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Establish hardware root of trust as early as possible;</a:t>
            </a:r>
            <a:br>
              <a:rPr lang="en-US" sz="1800" b="1" dirty="0" smtClean="0"/>
            </a:br>
            <a:r>
              <a:rPr lang="en-US" sz="1800" b="1" dirty="0" smtClean="0"/>
              <a:t>measure system integrity throughout system lifetime</a:t>
            </a:r>
            <a:endParaRPr lang="en-US" sz="1800" b="1" dirty="0"/>
          </a:p>
        </p:txBody>
      </p:sp>
      <p:sp>
        <p:nvSpPr>
          <p:cNvPr id="32" name="TextBox 31"/>
          <p:cNvSpPr txBox="1"/>
          <p:nvPr/>
        </p:nvSpPr>
        <p:spPr>
          <a:xfrm>
            <a:off x="4061659" y="3364666"/>
            <a:ext cx="999342" cy="1692771"/>
          </a:xfrm>
          <a:prstGeom prst="rect">
            <a:avLst/>
          </a:prstGeom>
          <a:noFill/>
        </p:spPr>
        <p:txBody>
          <a:bodyPr wrap="none" rtlCol="0">
            <a:spAutoFit/>
          </a:bodyPr>
          <a:lstStyle/>
          <a:p>
            <a:pPr algn="ctr"/>
            <a:r>
              <a:rPr lang="en-US" sz="10400" b="1" dirty="0" smtClean="0"/>
              <a:t>?</a:t>
            </a:r>
            <a:endParaRPr lang="en-US" sz="10400" b="1" dirty="0"/>
          </a:p>
        </p:txBody>
      </p:sp>
      <p:sp>
        <p:nvSpPr>
          <p:cNvPr id="33" name="Trapezoid 32"/>
          <p:cNvSpPr/>
          <p:nvPr/>
        </p:nvSpPr>
        <p:spPr bwMode="auto">
          <a:xfrm flipV="1">
            <a:off x="1502629" y="2673683"/>
            <a:ext cx="6104107" cy="1537369"/>
          </a:xfrm>
          <a:prstGeom prst="trapezoid">
            <a:avLst>
              <a:gd name="adj" fmla="val 187609"/>
            </a:avLst>
          </a:prstGeom>
          <a:gradFill flip="none" rotWithShape="1">
            <a:gsLst>
              <a:gs pos="0">
                <a:schemeClr val="accent4"/>
              </a:gs>
              <a:gs pos="77000">
                <a:schemeClr val="bg1">
                  <a:alpha val="0"/>
                </a:scheme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26" name="Right Arrow 25"/>
          <p:cNvSpPr/>
          <p:nvPr/>
        </p:nvSpPr>
        <p:spPr bwMode="auto">
          <a:xfrm>
            <a:off x="3812688" y="3213744"/>
            <a:ext cx="7416939" cy="798726"/>
          </a:xfrm>
          <a:prstGeom prst="rightArrow">
            <a:avLst/>
          </a:prstGeom>
          <a:solidFill>
            <a:srgbClr val="C4FDC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Monitor System Integrity</a:t>
            </a:r>
          </a:p>
        </p:txBody>
      </p:sp>
      <p:sp>
        <p:nvSpPr>
          <p:cNvPr id="28" name="Rectangle 27"/>
          <p:cNvSpPr/>
          <p:nvPr/>
        </p:nvSpPr>
        <p:spPr bwMode="auto">
          <a:xfrm>
            <a:off x="3812688" y="4211053"/>
            <a:ext cx="5486400"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smtClean="0">
                <a:solidFill>
                  <a:srgbClr val="FFFFFF"/>
                </a:solidFill>
              </a:rPr>
              <a:t>Trusted Computing Integrity Measurement</a:t>
            </a:r>
          </a:p>
        </p:txBody>
      </p:sp>
    </p:spTree>
    <p:extLst>
      <p:ext uri="{BB962C8B-B14F-4D97-AF65-F5344CB8AC3E}">
        <p14:creationId xmlns:p14="http://schemas.microsoft.com/office/powerpoint/2010/main" val="1126457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2"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dissolve">
                                      <p:cBhvr>
                                        <p:cTn id="7" dur="500"/>
                                        <p:tgtEl>
                                          <p:spTgt spid="3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par>
                                <p:cTn id="23" presetID="9" presetClass="entr" presetSubtype="0" fill="hold" grpId="2"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xit" presetSubtype="0" fill="hold" nodeType="clickEffect">
                                  <p:stCondLst>
                                    <p:cond delay="0"/>
                                  </p:stCondLst>
                                  <p:childTnLst>
                                    <p:animEffect transition="out" filter="dissolve">
                                      <p:cBhvr>
                                        <p:cTn id="29" dur="500"/>
                                        <p:tgtEl>
                                          <p:spTgt spid="27"/>
                                        </p:tgtEl>
                                      </p:cBhvr>
                                    </p:animEffect>
                                    <p:set>
                                      <p:cBhvr>
                                        <p:cTn id="30" dur="1" fill="hold">
                                          <p:stCondLst>
                                            <p:cond delay="499"/>
                                          </p:stCondLst>
                                        </p:cTn>
                                        <p:tgtEl>
                                          <p:spTgt spid="27"/>
                                        </p:tgtEl>
                                        <p:attrNameLst>
                                          <p:attrName>style.visibility</p:attrName>
                                        </p:attrNameLst>
                                      </p:cBhvr>
                                      <p:to>
                                        <p:strVal val="hidden"/>
                                      </p:to>
                                    </p:set>
                                  </p:childTnLst>
                                </p:cTn>
                              </p:par>
                              <p:par>
                                <p:cTn id="31" presetID="9" presetClass="exit" presetSubtype="0" fill="hold" grpId="1" nodeType="withEffect">
                                  <p:stCondLst>
                                    <p:cond delay="0"/>
                                  </p:stCondLst>
                                  <p:childTnLst>
                                    <p:animEffect transition="out" filter="dissolve">
                                      <p:cBhvr>
                                        <p:cTn id="32" dur="500"/>
                                        <p:tgtEl>
                                          <p:spTgt spid="19"/>
                                        </p:tgtEl>
                                      </p:cBhvr>
                                    </p:animEffect>
                                    <p:set>
                                      <p:cBhvr>
                                        <p:cTn id="33" dur="1" fill="hold">
                                          <p:stCondLst>
                                            <p:cond delay="499"/>
                                          </p:stCondLst>
                                        </p:cTn>
                                        <p:tgtEl>
                                          <p:spTgt spid="19"/>
                                        </p:tgtEl>
                                        <p:attrNameLst>
                                          <p:attrName>style.visibility</p:attrName>
                                        </p:attrNameLst>
                                      </p:cBhvr>
                                      <p:to>
                                        <p:strVal val="hidden"/>
                                      </p:to>
                                    </p:set>
                                  </p:childTnLst>
                                </p:cTn>
                              </p:par>
                              <p:par>
                                <p:cTn id="34" presetID="9" presetClass="exit" presetSubtype="0" fill="hold" grpId="1" nodeType="withEffect">
                                  <p:stCondLst>
                                    <p:cond delay="0"/>
                                  </p:stCondLst>
                                  <p:childTnLst>
                                    <p:animEffect transition="out" filter="dissolve">
                                      <p:cBhvr>
                                        <p:cTn id="35" dur="500"/>
                                        <p:tgtEl>
                                          <p:spTgt spid="25"/>
                                        </p:tgtEl>
                                      </p:cBhvr>
                                    </p:animEffect>
                                    <p:set>
                                      <p:cBhvr>
                                        <p:cTn id="36" dur="1" fill="hold">
                                          <p:stCondLst>
                                            <p:cond delay="499"/>
                                          </p:stCondLst>
                                        </p:cTn>
                                        <p:tgtEl>
                                          <p:spTgt spid="25"/>
                                        </p:tgtEl>
                                        <p:attrNameLst>
                                          <p:attrName>style.visibility</p:attrName>
                                        </p:attrNameLst>
                                      </p:cBhvr>
                                      <p:to>
                                        <p:strVal val="hidden"/>
                                      </p:to>
                                    </p:set>
                                  </p:childTnLst>
                                </p:cTn>
                              </p:par>
                              <p:par>
                                <p:cTn id="37" presetID="1" presetClass="exit" presetSubtype="0" fill="hold" grpId="1" nodeType="withEffect">
                                  <p:stCondLst>
                                    <p:cond delay="0"/>
                                  </p:stCondLst>
                                  <p:childTnLst>
                                    <p:set>
                                      <p:cBhvr>
                                        <p:cTn id="38" dur="1" fill="hold">
                                          <p:stCondLst>
                                            <p:cond delay="0"/>
                                          </p:stCondLst>
                                        </p:cTn>
                                        <p:tgtEl>
                                          <p:spTgt spid="32"/>
                                        </p:tgtEl>
                                        <p:attrNameLst>
                                          <p:attrName>style.visibility</p:attrName>
                                        </p:attrNameLst>
                                      </p:cBhvr>
                                      <p:to>
                                        <p:strVal val="hidden"/>
                                      </p:to>
                                    </p:set>
                                  </p:childTnLst>
                                </p:cTn>
                              </p:par>
                              <p:par>
                                <p:cTn id="39" presetID="9"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par>
                                <p:cTn id="42" presetID="1" presetClass="exit" presetSubtype="0" fill="hold" grpId="1" nodeType="withEffect">
                                  <p:stCondLst>
                                    <p:cond delay="0"/>
                                  </p:stCondLst>
                                  <p:childTnLst>
                                    <p:set>
                                      <p:cBhvr>
                                        <p:cTn id="43" dur="1" fill="hold">
                                          <p:stCondLst>
                                            <p:cond delay="0"/>
                                          </p:stCondLst>
                                        </p:cTn>
                                        <p:tgtEl>
                                          <p:spTgt spid="33"/>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30"/>
                                        </p:tgtEl>
                                        <p:attrNameLst>
                                          <p:attrName>style.visibility</p:attrName>
                                        </p:attrNameLst>
                                      </p:cBhvr>
                                      <p:to>
                                        <p:strVal val="visible"/>
                                      </p:to>
                                    </p:set>
                                  </p:childTnLst>
                                </p:cTn>
                              </p:par>
                              <p:par>
                                <p:cTn id="52" presetID="1" presetClass="entr" presetSubtype="0" fill="hold" grpId="2" nodeType="withEffect">
                                  <p:stCondLst>
                                    <p:cond delay="0"/>
                                  </p:stCondLst>
                                  <p:childTnLst>
                                    <p:set>
                                      <p:cBhvr>
                                        <p:cTn id="53" dur="1" fill="hold">
                                          <p:stCondLst>
                                            <p:cond delay="0"/>
                                          </p:stCondLst>
                                        </p:cTn>
                                        <p:tgtEl>
                                          <p:spTgt spid="1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9" grpId="1" animBg="1"/>
      <p:bldP spid="19" grpId="2" animBg="1"/>
      <p:bldP spid="25" grpId="1" animBg="1"/>
      <p:bldP spid="31" grpId="0" animBg="1"/>
      <p:bldP spid="32" grpId="1"/>
      <p:bldP spid="32" grpId="2"/>
      <p:bldP spid="33" grpId="1" animBg="1"/>
      <p:bldP spid="33" grpId="2" animBg="1"/>
      <p:bldP spid="26"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5174592" y="1289304"/>
            <a:ext cx="4000336" cy="4828032"/>
          </a:xfrm>
        </p:spPr>
        <p:txBody>
          <a:bodyPr/>
          <a:lstStyle/>
          <a:p>
            <a:r>
              <a:rPr lang="en-US" dirty="0" smtClean="0"/>
              <a:t>Introduction</a:t>
            </a:r>
          </a:p>
          <a:p>
            <a:r>
              <a:rPr lang="en-US" dirty="0" smtClean="0"/>
              <a:t>Background</a:t>
            </a:r>
          </a:p>
          <a:p>
            <a:r>
              <a:rPr lang="en-US" dirty="0" smtClean="0"/>
              <a:t>Keylime</a:t>
            </a:r>
          </a:p>
          <a:p>
            <a:r>
              <a:rPr lang="en-US" dirty="0" smtClean="0"/>
              <a:t>Evaluation</a:t>
            </a:r>
            <a:endParaRPr lang="en-US" dirty="0"/>
          </a:p>
          <a:p>
            <a:r>
              <a:rPr lang="en-US" dirty="0" smtClean="0"/>
              <a:t>Conclusion</a:t>
            </a:r>
          </a:p>
        </p:txBody>
      </p:sp>
      <p:sp>
        <p:nvSpPr>
          <p:cNvPr id="4" name="Right Arrow 3"/>
          <p:cNvSpPr/>
          <p:nvPr/>
        </p:nvSpPr>
        <p:spPr bwMode="auto">
          <a:xfrm>
            <a:off x="4601613" y="1731708"/>
            <a:ext cx="572979" cy="332154"/>
          </a:xfrm>
          <a:prstGeom prst="rightArrow">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Tree>
    <p:extLst>
      <p:ext uri="{BB962C8B-B14F-4D97-AF65-F5344CB8AC3E}">
        <p14:creationId xmlns:p14="http://schemas.microsoft.com/office/powerpoint/2010/main" val="18601792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Trusted Platform Module Hardware Root of Trust</a:t>
            </a:r>
            <a:endParaRPr lang="en-US" dirty="0"/>
          </a:p>
        </p:txBody>
      </p:sp>
      <p:sp>
        <p:nvSpPr>
          <p:cNvPr id="3" name="Content Placeholder 2"/>
          <p:cNvSpPr>
            <a:spLocks noGrp="1"/>
          </p:cNvSpPr>
          <p:nvPr>
            <p:ph idx="1"/>
          </p:nvPr>
        </p:nvSpPr>
        <p:spPr>
          <a:xfrm>
            <a:off x="633818" y="1289304"/>
            <a:ext cx="5595951" cy="4218925"/>
          </a:xfrm>
          <a:prstGeom prst="rect">
            <a:avLst/>
          </a:prstGeom>
        </p:spPr>
        <p:txBody>
          <a:bodyPr/>
          <a:lstStyle/>
          <a:p>
            <a:r>
              <a:rPr lang="en-US" dirty="0" smtClean="0"/>
              <a:t>Standardized cryptographic co-processor</a:t>
            </a:r>
          </a:p>
          <a:p>
            <a:pPr lvl="1"/>
            <a:r>
              <a:rPr lang="en-US" dirty="0" smtClean="0"/>
              <a:t>Not an crypto accelerator</a:t>
            </a:r>
          </a:p>
          <a:p>
            <a:r>
              <a:rPr lang="en-US" dirty="0"/>
              <a:t>P</a:t>
            </a:r>
            <a:r>
              <a:rPr lang="en-US" dirty="0" smtClean="0"/>
              <a:t>rovides </a:t>
            </a:r>
            <a:r>
              <a:rPr lang="en-US" dirty="0"/>
              <a:t>storage for:</a:t>
            </a:r>
          </a:p>
          <a:p>
            <a:pPr lvl="1"/>
            <a:r>
              <a:rPr lang="en-US" dirty="0"/>
              <a:t>H</a:t>
            </a:r>
            <a:r>
              <a:rPr lang="en-US" dirty="0" smtClean="0"/>
              <a:t>ash </a:t>
            </a:r>
            <a:r>
              <a:rPr lang="en-US" dirty="0"/>
              <a:t>measurements</a:t>
            </a:r>
          </a:p>
          <a:p>
            <a:pPr lvl="1"/>
            <a:r>
              <a:rPr lang="en-US" dirty="0"/>
              <a:t>Cryptographic keys</a:t>
            </a:r>
          </a:p>
          <a:p>
            <a:r>
              <a:rPr lang="en-US" dirty="0" smtClean="0"/>
              <a:t>Provides cryptographic operations</a:t>
            </a:r>
            <a:endParaRPr lang="en-US" dirty="0"/>
          </a:p>
          <a:p>
            <a:pPr lvl="1"/>
            <a:r>
              <a:rPr lang="en-US" dirty="0"/>
              <a:t>Hashing, signing, encryption, and key </a:t>
            </a:r>
            <a:r>
              <a:rPr lang="en-US" dirty="0" smtClean="0"/>
              <a:t>generation</a:t>
            </a:r>
          </a:p>
          <a:p>
            <a:r>
              <a:rPr lang="en-US" dirty="0" smtClean="0"/>
              <a:t>Endorsement Key (EK): permanent key that certifies device is a real TPM</a:t>
            </a:r>
          </a:p>
          <a:p>
            <a:pPr lvl="1"/>
            <a:r>
              <a:rPr lang="en-US" dirty="0" smtClean="0"/>
              <a:t>Created by TPM manufacturer</a:t>
            </a:r>
          </a:p>
          <a:p>
            <a:pPr marL="0" indent="0">
              <a:buNone/>
            </a:pPr>
            <a:endParaRPr lang="en-US" dirty="0" smtClean="0"/>
          </a:p>
          <a:p>
            <a:endParaRPr lang="en-US" dirty="0"/>
          </a:p>
          <a:p>
            <a:endParaRPr lang="en-US" dirty="0" smtClean="0"/>
          </a:p>
          <a:p>
            <a:pPr marL="283464" lvl="1" indent="0">
              <a:buNone/>
            </a:pPr>
            <a:endParaRPr lang="en-US" dirty="0"/>
          </a:p>
          <a:p>
            <a:pPr marL="0" indent="0">
              <a:buNone/>
            </a:pPr>
            <a:endParaRPr lang="en-US" dirty="0" smtClean="0"/>
          </a:p>
        </p:txBody>
      </p:sp>
      <p:sp>
        <p:nvSpPr>
          <p:cNvPr id="6" name="Rounded Rectangle 5"/>
          <p:cNvSpPr/>
          <p:nvPr/>
        </p:nvSpPr>
        <p:spPr bwMode="auto">
          <a:xfrm>
            <a:off x="6870584" y="1476801"/>
            <a:ext cx="4365156" cy="3045187"/>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07144" y="2248346"/>
            <a:ext cx="3728540" cy="1867762"/>
          </a:xfrm>
          <a:prstGeom prst="rect">
            <a:avLst/>
          </a:prstGeom>
          <a:ln>
            <a:solidFill>
              <a:srgbClr val="000000"/>
            </a:solidFill>
          </a:ln>
          <a:effectLst>
            <a:outerShdw blurRad="50800" dist="38100" dir="2700000">
              <a:srgbClr val="000000">
                <a:alpha val="43000"/>
              </a:srgbClr>
            </a:outerShdw>
          </a:effectLst>
        </p:spPr>
      </p:pic>
      <p:sp>
        <p:nvSpPr>
          <p:cNvPr id="4" name="TextBox 3"/>
          <p:cNvSpPr txBox="1"/>
          <p:nvPr/>
        </p:nvSpPr>
        <p:spPr>
          <a:xfrm>
            <a:off x="6425561" y="1476800"/>
            <a:ext cx="5258312" cy="400110"/>
          </a:xfrm>
          <a:prstGeom prst="rect">
            <a:avLst/>
          </a:prstGeom>
          <a:noFill/>
        </p:spPr>
        <p:txBody>
          <a:bodyPr wrap="square" rtlCol="0">
            <a:spAutoFit/>
          </a:bodyPr>
          <a:lstStyle/>
          <a:p>
            <a:pPr algn="ctr"/>
            <a:r>
              <a:rPr lang="en-US" sz="2000" b="1" dirty="0" smtClean="0"/>
              <a:t>Trusted Platform Module</a:t>
            </a:r>
            <a:endParaRPr lang="en-US" sz="2000" b="1" dirty="0"/>
          </a:p>
        </p:txBody>
      </p:sp>
      <p:sp>
        <p:nvSpPr>
          <p:cNvPr id="8" name="Oval 7"/>
          <p:cNvSpPr/>
          <p:nvPr/>
        </p:nvSpPr>
        <p:spPr bwMode="auto">
          <a:xfrm rot="20814964">
            <a:off x="8203990" y="2590460"/>
            <a:ext cx="1617838" cy="1156754"/>
          </a:xfrm>
          <a:prstGeom prst="ellipse">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110" charset="0"/>
            </a:endParaRPr>
          </a:p>
        </p:txBody>
      </p:sp>
      <p:sp>
        <p:nvSpPr>
          <p:cNvPr id="9"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smtClean="0"/>
              <a:t>TPM aims to help </a:t>
            </a:r>
            <a:r>
              <a:rPr lang="en-US" sz="1800" b="1" dirty="0"/>
              <a:t>answer two </a:t>
            </a:r>
            <a:r>
              <a:rPr lang="en-US" sz="1800" b="1" dirty="0" smtClean="0"/>
              <a:t>questions: </a:t>
            </a:r>
          </a:p>
          <a:p>
            <a:pPr algn="ctr"/>
            <a:r>
              <a:rPr lang="en-US" sz="1800" b="1" dirty="0" smtClean="0"/>
              <a:t>First</a:t>
            </a:r>
            <a:r>
              <a:rPr lang="en-US" sz="1800" b="1" dirty="0"/>
              <a:t>, what </a:t>
            </a:r>
            <a:r>
              <a:rPr lang="en-US" sz="1800" b="1" dirty="0" smtClean="0"/>
              <a:t>machine </a:t>
            </a:r>
            <a:r>
              <a:rPr lang="en-US" sz="1800" b="1" dirty="0"/>
              <a:t>am I talking to? Second, will it do the “right” thing?</a:t>
            </a:r>
          </a:p>
        </p:txBody>
      </p:sp>
    </p:spTree>
    <p:extLst>
      <p:ext uri="{BB962C8B-B14F-4D97-AF65-F5344CB8AC3E}">
        <p14:creationId xmlns:p14="http://schemas.microsoft.com/office/powerpoint/2010/main" val="3523077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Integrity Measurement</a:t>
            </a:r>
            <a:endParaRPr lang="en-US" dirty="0"/>
          </a:p>
        </p:txBody>
      </p:sp>
      <p:sp>
        <p:nvSpPr>
          <p:cNvPr id="3" name="Content Placeholder 2"/>
          <p:cNvSpPr>
            <a:spLocks noGrp="1"/>
          </p:cNvSpPr>
          <p:nvPr>
            <p:ph idx="1"/>
          </p:nvPr>
        </p:nvSpPr>
        <p:spPr>
          <a:xfrm>
            <a:off x="633819" y="1289304"/>
            <a:ext cx="10921187" cy="855832"/>
          </a:xfrm>
        </p:spPr>
        <p:txBody>
          <a:bodyPr/>
          <a:lstStyle/>
          <a:p>
            <a:pPr marL="41148" indent="-342900">
              <a:tabLst>
                <a:tab pos="231775" algn="l"/>
              </a:tabLst>
            </a:pPr>
            <a:r>
              <a:rPr lang="en-US" dirty="0" smtClean="0"/>
              <a:t>Each </a:t>
            </a:r>
            <a:r>
              <a:rPr lang="en-US" dirty="0"/>
              <a:t>component measures (hashes) the next component before transferring control</a:t>
            </a:r>
          </a:p>
          <a:p>
            <a:pPr marL="41148" indent="-342900">
              <a:tabLst>
                <a:tab pos="231775" algn="l"/>
              </a:tabLst>
            </a:pPr>
            <a:r>
              <a:rPr lang="en-US" dirty="0" smtClean="0"/>
              <a:t>Use </a:t>
            </a:r>
            <a:r>
              <a:rPr lang="en-US" dirty="0"/>
              <a:t>measurements to create a hash chain rooted in the TPM </a:t>
            </a:r>
            <a:r>
              <a:rPr lang="en-US" dirty="0" smtClean="0"/>
              <a:t>storage</a:t>
            </a:r>
            <a:endParaRPr lang="en-US" sz="2800" dirty="0"/>
          </a:p>
        </p:txBody>
      </p:sp>
      <p:grpSp>
        <p:nvGrpSpPr>
          <p:cNvPr id="7" name="Group 6"/>
          <p:cNvGrpSpPr/>
          <p:nvPr/>
        </p:nvGrpSpPr>
        <p:grpSpPr>
          <a:xfrm>
            <a:off x="4344745" y="2524292"/>
            <a:ext cx="6988804" cy="3194050"/>
            <a:chOff x="1527157" y="2989830"/>
            <a:chExt cx="6988804" cy="3194050"/>
          </a:xfrm>
        </p:grpSpPr>
        <p:cxnSp>
          <p:nvCxnSpPr>
            <p:cNvPr id="12" name="Straight Arrow Connector 11"/>
            <p:cNvCxnSpPr/>
            <p:nvPr/>
          </p:nvCxnSpPr>
          <p:spPr bwMode="auto">
            <a:xfrm rot="5400000" flipV="1">
              <a:off x="6670284" y="4263395"/>
              <a:ext cx="192021"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grpSp>
          <p:nvGrpSpPr>
            <p:cNvPr id="13" name="Group 12"/>
            <p:cNvGrpSpPr>
              <a:grpSpLocks noChangeAspect="1"/>
            </p:cNvGrpSpPr>
            <p:nvPr/>
          </p:nvGrpSpPr>
          <p:grpSpPr>
            <a:xfrm>
              <a:off x="4151170" y="3197716"/>
              <a:ext cx="642337" cy="2740694"/>
              <a:chOff x="3919078" y="3197713"/>
              <a:chExt cx="697201" cy="2974784"/>
            </a:xfrm>
          </p:grpSpPr>
          <p:sp>
            <p:nvSpPr>
              <p:cNvPr id="14" name="Arc 13"/>
              <p:cNvSpPr>
                <a:spLocks noChangeAspect="1"/>
              </p:cNvSpPr>
              <p:nvPr/>
            </p:nvSpPr>
            <p:spPr bwMode="auto">
              <a:xfrm>
                <a:off x="3919078" y="3197713"/>
                <a:ext cx="697201" cy="697201"/>
              </a:xfrm>
              <a:prstGeom prst="arc">
                <a:avLst>
                  <a:gd name="adj1" fmla="val 16200000"/>
                  <a:gd name="adj2" fmla="val 5399910"/>
                </a:avLst>
              </a:prstGeom>
              <a:noFill/>
              <a:ln w="19050" cap="flat" cmpd="sng" algn="ctr">
                <a:solidFill>
                  <a:schemeClr val="tx1"/>
                </a:solidFill>
                <a:prstDash val="solid"/>
                <a:round/>
                <a:headEnd type="arrow" w="sm" len="sm"/>
                <a:tailEnd type="none" w="sm" len="sm"/>
              </a:ln>
              <a:effectLst/>
            </p:spPr>
            <p:txBody>
              <a:bodyPr rtlCol="0" anchor="ctr"/>
              <a:lstStyle/>
              <a:p>
                <a:pPr algn="ctr"/>
                <a:endParaRPr lang="en-US" dirty="0"/>
              </a:p>
            </p:txBody>
          </p:sp>
          <p:sp>
            <p:nvSpPr>
              <p:cNvPr id="15" name="Arc 14"/>
              <p:cNvSpPr>
                <a:spLocks noChangeAspect="1"/>
              </p:cNvSpPr>
              <p:nvPr/>
            </p:nvSpPr>
            <p:spPr bwMode="auto">
              <a:xfrm>
                <a:off x="3919078" y="4716101"/>
                <a:ext cx="697201" cy="697201"/>
              </a:xfrm>
              <a:prstGeom prst="arc">
                <a:avLst>
                  <a:gd name="adj1" fmla="val 16200000"/>
                  <a:gd name="adj2" fmla="val 5399910"/>
                </a:avLst>
              </a:prstGeom>
              <a:noFill/>
              <a:ln w="19050" cap="flat" cmpd="sng" algn="ctr">
                <a:solidFill>
                  <a:schemeClr val="tx1"/>
                </a:solidFill>
                <a:prstDash val="solid"/>
                <a:round/>
                <a:headEnd type="arrow" w="sm" len="sm"/>
                <a:tailEnd type="none" w="sm" len="sm"/>
              </a:ln>
              <a:effectLst/>
            </p:spPr>
            <p:txBody>
              <a:bodyPr rtlCol="0" anchor="ctr"/>
              <a:lstStyle/>
              <a:p>
                <a:pPr algn="ctr"/>
                <a:endParaRPr lang="en-US" dirty="0"/>
              </a:p>
            </p:txBody>
          </p:sp>
          <p:sp>
            <p:nvSpPr>
              <p:cNvPr id="16" name="Arc 15"/>
              <p:cNvSpPr>
                <a:spLocks noChangeAspect="1"/>
              </p:cNvSpPr>
              <p:nvPr/>
            </p:nvSpPr>
            <p:spPr bwMode="auto">
              <a:xfrm>
                <a:off x="3919078" y="3956907"/>
                <a:ext cx="697201" cy="697201"/>
              </a:xfrm>
              <a:prstGeom prst="arc">
                <a:avLst>
                  <a:gd name="adj1" fmla="val 16200000"/>
                  <a:gd name="adj2" fmla="val 5399910"/>
                </a:avLst>
              </a:prstGeom>
              <a:noFill/>
              <a:ln w="19050" cap="flat" cmpd="sng" algn="ctr">
                <a:solidFill>
                  <a:schemeClr val="tx1"/>
                </a:solidFill>
                <a:prstDash val="solid"/>
                <a:round/>
                <a:headEnd type="arrow" w="sm" len="sm"/>
                <a:tailEnd type="none" w="sm" len="sm"/>
              </a:ln>
              <a:effectLst/>
            </p:spPr>
            <p:txBody>
              <a:bodyPr rtlCol="0" anchor="ctr"/>
              <a:lstStyle/>
              <a:p>
                <a:pPr algn="ctr"/>
                <a:endParaRPr lang="en-US" dirty="0"/>
              </a:p>
            </p:txBody>
          </p:sp>
          <p:sp>
            <p:nvSpPr>
              <p:cNvPr id="17" name="Arc 16"/>
              <p:cNvSpPr>
                <a:spLocks noChangeAspect="1"/>
              </p:cNvSpPr>
              <p:nvPr/>
            </p:nvSpPr>
            <p:spPr bwMode="auto">
              <a:xfrm>
                <a:off x="3919078" y="5475296"/>
                <a:ext cx="697201" cy="697201"/>
              </a:xfrm>
              <a:prstGeom prst="arc">
                <a:avLst>
                  <a:gd name="adj1" fmla="val 16200000"/>
                  <a:gd name="adj2" fmla="val 5399910"/>
                </a:avLst>
              </a:prstGeom>
              <a:noFill/>
              <a:ln w="19050" cap="flat" cmpd="sng" algn="ctr">
                <a:solidFill>
                  <a:schemeClr val="tx1"/>
                </a:solidFill>
                <a:prstDash val="solid"/>
                <a:round/>
                <a:headEnd type="arrow" w="sm" len="sm"/>
                <a:tailEnd type="none" w="sm" len="sm"/>
              </a:ln>
              <a:effectLst/>
            </p:spPr>
            <p:txBody>
              <a:bodyPr rtlCol="0" anchor="ctr"/>
              <a:lstStyle/>
              <a:p>
                <a:pPr algn="ctr"/>
                <a:endParaRPr lang="en-US" dirty="0"/>
              </a:p>
            </p:txBody>
          </p:sp>
        </p:grpSp>
        <p:sp>
          <p:nvSpPr>
            <p:cNvPr id="18" name="TextBox 17"/>
            <p:cNvSpPr txBox="1"/>
            <p:nvPr/>
          </p:nvSpPr>
          <p:spPr>
            <a:xfrm>
              <a:off x="4726169" y="3378981"/>
              <a:ext cx="879677" cy="184666"/>
            </a:xfrm>
            <a:prstGeom prst="rect">
              <a:avLst/>
            </a:prstGeom>
            <a:noFill/>
          </p:spPr>
          <p:txBody>
            <a:bodyPr wrap="square" lIns="0" tIns="0" rIns="0" bIns="0" rtlCol="0" anchor="ctr" anchorCtr="1">
              <a:spAutoFit/>
            </a:bodyPr>
            <a:lstStyle/>
            <a:p>
              <a:pPr algn="ctr"/>
              <a:r>
                <a:rPr lang="en-US" sz="1200" b="1" dirty="0" smtClean="0"/>
                <a:t>Measure</a:t>
              </a:r>
              <a:endParaRPr lang="en-US" sz="1200" b="1" dirty="0"/>
            </a:p>
          </p:txBody>
        </p:sp>
        <p:sp>
          <p:nvSpPr>
            <p:cNvPr id="19" name="TextBox 18"/>
            <p:cNvSpPr txBox="1"/>
            <p:nvPr/>
          </p:nvSpPr>
          <p:spPr>
            <a:xfrm>
              <a:off x="4726169" y="4074481"/>
              <a:ext cx="879677" cy="184666"/>
            </a:xfrm>
            <a:prstGeom prst="rect">
              <a:avLst/>
            </a:prstGeom>
            <a:noFill/>
          </p:spPr>
          <p:txBody>
            <a:bodyPr wrap="square" lIns="0" tIns="0" rIns="0" bIns="0" rtlCol="0" anchor="ctr" anchorCtr="1">
              <a:spAutoFit/>
            </a:bodyPr>
            <a:lstStyle/>
            <a:p>
              <a:pPr algn="ctr"/>
              <a:r>
                <a:rPr lang="en-US" sz="1200" b="1" dirty="0" smtClean="0"/>
                <a:t>Measure</a:t>
              </a:r>
              <a:endParaRPr lang="en-US" sz="1200" b="1" dirty="0"/>
            </a:p>
          </p:txBody>
        </p:sp>
        <p:sp>
          <p:nvSpPr>
            <p:cNvPr id="20" name="TextBox 19"/>
            <p:cNvSpPr txBox="1"/>
            <p:nvPr/>
          </p:nvSpPr>
          <p:spPr>
            <a:xfrm>
              <a:off x="4726169" y="4873133"/>
              <a:ext cx="879677" cy="184666"/>
            </a:xfrm>
            <a:prstGeom prst="rect">
              <a:avLst/>
            </a:prstGeom>
            <a:noFill/>
          </p:spPr>
          <p:txBody>
            <a:bodyPr wrap="square" lIns="0" tIns="0" rIns="0" bIns="0" rtlCol="0" anchor="ctr" anchorCtr="1">
              <a:spAutoFit/>
            </a:bodyPr>
            <a:lstStyle/>
            <a:p>
              <a:r>
                <a:rPr lang="en-US" sz="1200" b="1" dirty="0" smtClean="0"/>
                <a:t>Measure</a:t>
              </a:r>
              <a:endParaRPr lang="en-US" sz="1200" b="1" dirty="0"/>
            </a:p>
          </p:txBody>
        </p:sp>
        <p:sp>
          <p:nvSpPr>
            <p:cNvPr id="21" name="TextBox 20"/>
            <p:cNvSpPr txBox="1"/>
            <p:nvPr/>
          </p:nvSpPr>
          <p:spPr>
            <a:xfrm>
              <a:off x="4726169" y="5555740"/>
              <a:ext cx="879677" cy="184666"/>
            </a:xfrm>
            <a:prstGeom prst="rect">
              <a:avLst/>
            </a:prstGeom>
            <a:noFill/>
          </p:spPr>
          <p:txBody>
            <a:bodyPr wrap="square" lIns="0" tIns="0" rIns="0" bIns="0" rtlCol="0" anchor="ctr" anchorCtr="1">
              <a:spAutoFit/>
            </a:bodyPr>
            <a:lstStyle/>
            <a:p>
              <a:pPr algn="ctr"/>
              <a:r>
                <a:rPr lang="en-US" sz="1200" b="1" dirty="0" smtClean="0"/>
                <a:t>Measure</a:t>
              </a:r>
              <a:endParaRPr lang="en-US" sz="1200" b="1" dirty="0"/>
            </a:p>
          </p:txBody>
        </p:sp>
        <p:cxnSp>
          <p:nvCxnSpPr>
            <p:cNvPr id="22" name="Straight Arrow Connector 21"/>
            <p:cNvCxnSpPr/>
            <p:nvPr/>
          </p:nvCxnSpPr>
          <p:spPr bwMode="auto">
            <a:xfrm rot="5400000" flipV="1">
              <a:off x="6860592" y="3928906"/>
              <a:ext cx="868680"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cxnSp>
          <p:nvCxnSpPr>
            <p:cNvPr id="23" name="Straight Arrow Connector 22"/>
            <p:cNvCxnSpPr/>
            <p:nvPr/>
          </p:nvCxnSpPr>
          <p:spPr bwMode="auto">
            <a:xfrm rot="10800000">
              <a:off x="5498613" y="4173830"/>
              <a:ext cx="1261872"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cxnSp>
          <p:nvCxnSpPr>
            <p:cNvPr id="24" name="Straight Arrow Connector 23"/>
            <p:cNvCxnSpPr/>
            <p:nvPr/>
          </p:nvCxnSpPr>
          <p:spPr bwMode="auto">
            <a:xfrm rot="16200000">
              <a:off x="6670284" y="4899321"/>
              <a:ext cx="192021"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cxnSp>
          <p:nvCxnSpPr>
            <p:cNvPr id="25" name="Straight Arrow Connector 24"/>
            <p:cNvCxnSpPr/>
            <p:nvPr/>
          </p:nvCxnSpPr>
          <p:spPr bwMode="auto">
            <a:xfrm rot="10800000" flipV="1">
              <a:off x="5504423" y="4995331"/>
              <a:ext cx="1261872"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cxnSp>
          <p:nvCxnSpPr>
            <p:cNvPr id="26" name="Straight Arrow Connector 25"/>
            <p:cNvCxnSpPr/>
            <p:nvPr/>
          </p:nvCxnSpPr>
          <p:spPr bwMode="auto">
            <a:xfrm rot="10800000">
              <a:off x="5511852" y="3494567"/>
              <a:ext cx="1783080"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cxnSp>
          <p:nvCxnSpPr>
            <p:cNvPr id="27" name="Straight Arrow Connector 26"/>
            <p:cNvCxnSpPr/>
            <p:nvPr/>
          </p:nvCxnSpPr>
          <p:spPr bwMode="auto">
            <a:xfrm rot="16200000">
              <a:off x="6860592" y="5237651"/>
              <a:ext cx="868680"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cxnSp>
          <p:nvCxnSpPr>
            <p:cNvPr id="28" name="Straight Arrow Connector 27"/>
            <p:cNvCxnSpPr/>
            <p:nvPr/>
          </p:nvCxnSpPr>
          <p:spPr bwMode="auto">
            <a:xfrm rot="10800000">
              <a:off x="5511852" y="5664879"/>
              <a:ext cx="1783080"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nvGrpSpPr>
            <p:cNvPr id="29" name="Group 28"/>
            <p:cNvGrpSpPr/>
            <p:nvPr/>
          </p:nvGrpSpPr>
          <p:grpSpPr>
            <a:xfrm>
              <a:off x="6656815" y="4358255"/>
              <a:ext cx="1859146" cy="450118"/>
              <a:chOff x="6444064" y="4442066"/>
              <a:chExt cx="1859146" cy="450118"/>
            </a:xfrm>
          </p:grpSpPr>
          <p:sp>
            <p:nvSpPr>
              <p:cNvPr id="30" name="Rectangle 29"/>
              <p:cNvSpPr/>
              <p:nvPr/>
            </p:nvSpPr>
            <p:spPr bwMode="auto">
              <a:xfrm>
                <a:off x="6444064" y="4442066"/>
                <a:ext cx="1859146" cy="450118"/>
              </a:xfrm>
              <a:prstGeom prst="rect">
                <a:avLst/>
              </a:prstGeom>
              <a:solidFill>
                <a:schemeClr val="bg2">
                  <a:lumMod val="60000"/>
                  <a:lumOff val="4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31" name="TextBox 30"/>
              <p:cNvSpPr txBox="1"/>
              <p:nvPr/>
            </p:nvSpPr>
            <p:spPr>
              <a:xfrm>
                <a:off x="7205576" y="4513237"/>
                <a:ext cx="1097633" cy="307777"/>
              </a:xfrm>
              <a:prstGeom prst="rect">
                <a:avLst/>
              </a:prstGeom>
              <a:noFill/>
            </p:spPr>
            <p:txBody>
              <a:bodyPr wrap="square" lIns="0" tIns="0" rIns="0" bIns="0" rtlCol="0" anchor="ctr" anchorCtr="1">
                <a:spAutoFit/>
              </a:bodyPr>
              <a:lstStyle/>
              <a:p>
                <a:r>
                  <a:rPr lang="en-US" sz="2000" b="1" dirty="0" smtClean="0"/>
                  <a:t>TPM</a:t>
                </a:r>
                <a:endParaRPr lang="en-US" sz="2000" b="1" dirty="0"/>
              </a:p>
            </p:txBody>
          </p:sp>
        </p:grpSp>
        <p:grpSp>
          <p:nvGrpSpPr>
            <p:cNvPr id="32" name="Group 31"/>
            <p:cNvGrpSpPr/>
            <p:nvPr/>
          </p:nvGrpSpPr>
          <p:grpSpPr>
            <a:xfrm>
              <a:off x="1527157" y="2989830"/>
              <a:ext cx="2953042" cy="3194050"/>
              <a:chOff x="3104858" y="2828655"/>
              <a:chExt cx="2953042" cy="3194050"/>
            </a:xfrm>
          </p:grpSpPr>
          <p:grpSp>
            <p:nvGrpSpPr>
              <p:cNvPr id="33" name="Group 32"/>
              <p:cNvGrpSpPr/>
              <p:nvPr/>
            </p:nvGrpSpPr>
            <p:grpSpPr>
              <a:xfrm>
                <a:off x="4581379" y="3291486"/>
                <a:ext cx="0" cy="2514600"/>
                <a:chOff x="3674950" y="3291486"/>
                <a:chExt cx="0" cy="2514600"/>
              </a:xfrm>
            </p:grpSpPr>
            <p:cxnSp>
              <p:nvCxnSpPr>
                <p:cNvPr id="55" name="Straight Arrow Connector 54"/>
                <p:cNvCxnSpPr/>
                <p:nvPr/>
              </p:nvCxnSpPr>
              <p:spPr bwMode="auto">
                <a:xfrm rot="16200000">
                  <a:off x="3446350" y="3520086"/>
                  <a:ext cx="457200"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cxnSp>
              <p:nvCxnSpPr>
                <p:cNvPr id="56" name="Straight Arrow Connector 55"/>
                <p:cNvCxnSpPr/>
                <p:nvPr/>
              </p:nvCxnSpPr>
              <p:spPr bwMode="auto">
                <a:xfrm rot="16200000">
                  <a:off x="3446350" y="4205886"/>
                  <a:ext cx="457200"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cxnSp>
              <p:nvCxnSpPr>
                <p:cNvPr id="57" name="Straight Arrow Connector 56"/>
                <p:cNvCxnSpPr/>
                <p:nvPr/>
              </p:nvCxnSpPr>
              <p:spPr bwMode="auto">
                <a:xfrm rot="16200000">
                  <a:off x="3446350" y="4891686"/>
                  <a:ext cx="457200"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cxnSp>
              <p:nvCxnSpPr>
                <p:cNvPr id="58" name="Straight Arrow Connector 57"/>
                <p:cNvCxnSpPr/>
                <p:nvPr/>
              </p:nvCxnSpPr>
              <p:spPr bwMode="auto">
                <a:xfrm rot="16200000">
                  <a:off x="3446350" y="5577486"/>
                  <a:ext cx="457200" cy="0"/>
                </a:xfrm>
                <a:prstGeom prst="straightConnector1">
                  <a:avLst/>
                </a:prstGeom>
                <a:solidFill>
                  <a:schemeClr val="accent1"/>
                </a:solidFill>
                <a:ln w="19050" cap="flat" cmpd="sng" algn="ctr">
                  <a:solidFill>
                    <a:schemeClr val="tx1"/>
                  </a:solidFill>
                  <a:prstDash val="solid"/>
                  <a:round/>
                  <a:headEnd type="none" w="sm" len="sm"/>
                  <a:tailEnd type="arrow"/>
                </a:ln>
                <a:effectLst/>
              </p:spPr>
            </p:cxnSp>
          </p:grpSp>
          <p:grpSp>
            <p:nvGrpSpPr>
              <p:cNvPr id="39" name="Group 38"/>
              <p:cNvGrpSpPr/>
              <p:nvPr/>
            </p:nvGrpSpPr>
            <p:grpSpPr>
              <a:xfrm>
                <a:off x="3104858" y="2828655"/>
                <a:ext cx="2953042" cy="3194050"/>
                <a:chOff x="3104858" y="2828655"/>
                <a:chExt cx="2953042" cy="3194050"/>
              </a:xfrm>
            </p:grpSpPr>
            <p:grpSp>
              <p:nvGrpSpPr>
                <p:cNvPr id="40" name="Group 39"/>
                <p:cNvGrpSpPr/>
                <p:nvPr/>
              </p:nvGrpSpPr>
              <p:grpSpPr>
                <a:xfrm>
                  <a:off x="3104858" y="2828655"/>
                  <a:ext cx="2953042" cy="457200"/>
                  <a:chOff x="7162800" y="4579509"/>
                  <a:chExt cx="1460500" cy="457200"/>
                </a:xfrm>
              </p:grpSpPr>
              <p:sp>
                <p:nvSpPr>
                  <p:cNvPr id="53" name="Rectangle 52"/>
                  <p:cNvSpPr/>
                  <p:nvPr/>
                </p:nvSpPr>
                <p:spPr bwMode="auto">
                  <a:xfrm>
                    <a:off x="7162800" y="4579509"/>
                    <a:ext cx="1460500" cy="457200"/>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54" name="TextBox 53"/>
                  <p:cNvSpPr txBox="1"/>
                  <p:nvPr/>
                </p:nvSpPr>
                <p:spPr>
                  <a:xfrm>
                    <a:off x="7192281" y="4681458"/>
                    <a:ext cx="1401538" cy="246221"/>
                  </a:xfrm>
                  <a:prstGeom prst="rect">
                    <a:avLst/>
                  </a:prstGeom>
                  <a:noFill/>
                </p:spPr>
                <p:txBody>
                  <a:bodyPr wrap="square" lIns="0" tIns="0" rIns="0" bIns="0" rtlCol="0" anchor="ctr" anchorCtr="1">
                    <a:spAutoFit/>
                  </a:bodyPr>
                  <a:lstStyle/>
                  <a:p>
                    <a:pPr algn="ctr"/>
                    <a:r>
                      <a:rPr lang="en-US" sz="1600" b="1" dirty="0">
                        <a:solidFill>
                          <a:schemeClr val="bg1"/>
                        </a:solidFill>
                      </a:rPr>
                      <a:t>Applications</a:t>
                    </a:r>
                  </a:p>
                </p:txBody>
              </p:sp>
            </p:grpSp>
            <p:grpSp>
              <p:nvGrpSpPr>
                <p:cNvPr id="41" name="Group 40"/>
                <p:cNvGrpSpPr/>
                <p:nvPr/>
              </p:nvGrpSpPr>
              <p:grpSpPr>
                <a:xfrm>
                  <a:off x="3104858" y="3512867"/>
                  <a:ext cx="2953042" cy="457200"/>
                  <a:chOff x="6940550" y="3881009"/>
                  <a:chExt cx="1460500" cy="457200"/>
                </a:xfrm>
              </p:grpSpPr>
              <p:sp>
                <p:nvSpPr>
                  <p:cNvPr id="51" name="Rectangle 50"/>
                  <p:cNvSpPr/>
                  <p:nvPr/>
                </p:nvSpPr>
                <p:spPr bwMode="auto">
                  <a:xfrm>
                    <a:off x="6940550" y="3881009"/>
                    <a:ext cx="1460500" cy="457200"/>
                  </a:xfrm>
                  <a:prstGeom prst="rect">
                    <a:avLst/>
                  </a:prstGeom>
                  <a:solidFill>
                    <a:schemeClr val="accent6">
                      <a:lumMod val="75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latin typeface="Arial" pitchFamily="-110" charset="0"/>
                    </a:endParaRPr>
                  </a:p>
                </p:txBody>
              </p:sp>
              <p:sp>
                <p:nvSpPr>
                  <p:cNvPr id="52" name="TextBox 51"/>
                  <p:cNvSpPr txBox="1"/>
                  <p:nvPr/>
                </p:nvSpPr>
                <p:spPr>
                  <a:xfrm>
                    <a:off x="6970031" y="3982958"/>
                    <a:ext cx="1401538" cy="246221"/>
                  </a:xfrm>
                  <a:prstGeom prst="rect">
                    <a:avLst/>
                  </a:prstGeom>
                  <a:noFill/>
                </p:spPr>
                <p:txBody>
                  <a:bodyPr wrap="square" lIns="0" tIns="0" rIns="0" bIns="0" rtlCol="0" anchor="ctr" anchorCtr="1">
                    <a:spAutoFit/>
                  </a:bodyPr>
                  <a:lstStyle/>
                  <a:p>
                    <a:pPr algn="ctr"/>
                    <a:r>
                      <a:rPr lang="en-US" sz="1600" b="1" dirty="0" smtClean="0">
                        <a:solidFill>
                          <a:schemeClr val="bg1"/>
                        </a:solidFill>
                      </a:rPr>
                      <a:t>Operating System</a:t>
                    </a:r>
                    <a:endParaRPr lang="en-US" sz="1600" b="1" dirty="0">
                      <a:solidFill>
                        <a:schemeClr val="bg1"/>
                      </a:solidFill>
                    </a:endParaRPr>
                  </a:p>
                </p:txBody>
              </p:sp>
            </p:grpSp>
            <p:grpSp>
              <p:nvGrpSpPr>
                <p:cNvPr id="42" name="Group 41"/>
                <p:cNvGrpSpPr/>
                <p:nvPr/>
              </p:nvGrpSpPr>
              <p:grpSpPr>
                <a:xfrm>
                  <a:off x="3104858" y="4197080"/>
                  <a:ext cx="2953042" cy="457200"/>
                  <a:chOff x="3104858" y="4149455"/>
                  <a:chExt cx="2953042" cy="457200"/>
                </a:xfrm>
              </p:grpSpPr>
              <p:sp>
                <p:nvSpPr>
                  <p:cNvPr id="49" name="Rectangle 48"/>
                  <p:cNvSpPr/>
                  <p:nvPr/>
                </p:nvSpPr>
                <p:spPr bwMode="auto">
                  <a:xfrm>
                    <a:off x="3104858" y="4149455"/>
                    <a:ext cx="2953042" cy="457200"/>
                  </a:xfrm>
                  <a:prstGeom prst="rect">
                    <a:avLst/>
                  </a:prstGeom>
                  <a:solidFill>
                    <a:srgbClr val="ABA41E"/>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50" name="TextBox 49"/>
                  <p:cNvSpPr txBox="1"/>
                  <p:nvPr/>
                </p:nvSpPr>
                <p:spPr>
                  <a:xfrm>
                    <a:off x="3164467" y="4251404"/>
                    <a:ext cx="2833824" cy="246221"/>
                  </a:xfrm>
                  <a:prstGeom prst="rect">
                    <a:avLst/>
                  </a:prstGeom>
                  <a:noFill/>
                </p:spPr>
                <p:txBody>
                  <a:bodyPr wrap="square" lIns="0" tIns="0" rIns="0" bIns="0" rtlCol="0" anchor="ctr" anchorCtr="1">
                    <a:spAutoFit/>
                  </a:bodyPr>
                  <a:lstStyle/>
                  <a:p>
                    <a:pPr algn="ctr"/>
                    <a:r>
                      <a:rPr lang="en-US" sz="1600" b="1" dirty="0" smtClean="0">
                        <a:solidFill>
                          <a:srgbClr val="FFFFFF"/>
                        </a:solidFill>
                      </a:rPr>
                      <a:t>Bootloader</a:t>
                    </a:r>
                    <a:endParaRPr lang="en-US" sz="1600" b="1" dirty="0">
                      <a:solidFill>
                        <a:srgbClr val="FFFFFF"/>
                      </a:solidFill>
                    </a:endParaRPr>
                  </a:p>
                </p:txBody>
              </p:sp>
            </p:grpSp>
            <p:grpSp>
              <p:nvGrpSpPr>
                <p:cNvPr id="43" name="Group 42"/>
                <p:cNvGrpSpPr/>
                <p:nvPr/>
              </p:nvGrpSpPr>
              <p:grpSpPr>
                <a:xfrm>
                  <a:off x="3104858" y="4881292"/>
                  <a:ext cx="2953042" cy="457200"/>
                  <a:chOff x="482308" y="4971780"/>
                  <a:chExt cx="2953042" cy="457200"/>
                </a:xfrm>
              </p:grpSpPr>
              <p:sp>
                <p:nvSpPr>
                  <p:cNvPr id="47" name="Rectangle 46"/>
                  <p:cNvSpPr/>
                  <p:nvPr/>
                </p:nvSpPr>
                <p:spPr bwMode="auto">
                  <a:xfrm>
                    <a:off x="482308" y="4971780"/>
                    <a:ext cx="2953042" cy="457200"/>
                  </a:xfrm>
                  <a:prstGeom prst="rect">
                    <a:avLst/>
                  </a:prstGeom>
                  <a:solidFill>
                    <a:srgbClr val="C16206"/>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latin typeface="Arial" pitchFamily="-110" charset="0"/>
                    </a:endParaRPr>
                  </a:p>
                </p:txBody>
              </p:sp>
              <p:sp>
                <p:nvSpPr>
                  <p:cNvPr id="48" name="TextBox 47"/>
                  <p:cNvSpPr txBox="1"/>
                  <p:nvPr/>
                </p:nvSpPr>
                <p:spPr>
                  <a:xfrm>
                    <a:off x="541917" y="5073729"/>
                    <a:ext cx="2833824" cy="246221"/>
                  </a:xfrm>
                  <a:prstGeom prst="rect">
                    <a:avLst/>
                  </a:prstGeom>
                  <a:noFill/>
                </p:spPr>
                <p:txBody>
                  <a:bodyPr wrap="square" lIns="0" tIns="0" rIns="0" bIns="0" rtlCol="0" anchor="ctr" anchorCtr="1">
                    <a:spAutoFit/>
                  </a:bodyPr>
                  <a:lstStyle/>
                  <a:p>
                    <a:pPr algn="ctr"/>
                    <a:r>
                      <a:rPr lang="en-US" sz="1600" b="1" dirty="0" smtClean="0">
                        <a:solidFill>
                          <a:schemeClr val="bg1"/>
                        </a:solidFill>
                      </a:rPr>
                      <a:t>Firmware</a:t>
                    </a:r>
                    <a:endParaRPr lang="en-US" sz="1600" b="1" dirty="0">
                      <a:solidFill>
                        <a:schemeClr val="bg1"/>
                      </a:solidFill>
                    </a:endParaRPr>
                  </a:p>
                </p:txBody>
              </p:sp>
            </p:grpSp>
            <p:grpSp>
              <p:nvGrpSpPr>
                <p:cNvPr id="44" name="Group 43"/>
                <p:cNvGrpSpPr/>
                <p:nvPr/>
              </p:nvGrpSpPr>
              <p:grpSpPr>
                <a:xfrm>
                  <a:off x="3104858" y="5565505"/>
                  <a:ext cx="2953042" cy="457200"/>
                  <a:chOff x="482308" y="5565505"/>
                  <a:chExt cx="2953042" cy="457200"/>
                </a:xfrm>
              </p:grpSpPr>
              <p:sp>
                <p:nvSpPr>
                  <p:cNvPr id="45" name="Rectangle 44"/>
                  <p:cNvSpPr/>
                  <p:nvPr/>
                </p:nvSpPr>
                <p:spPr bwMode="auto">
                  <a:xfrm>
                    <a:off x="482308" y="5565505"/>
                    <a:ext cx="2953042" cy="457200"/>
                  </a:xfrm>
                  <a:prstGeom prst="rect">
                    <a:avLst/>
                  </a:prstGeom>
                  <a:solidFill>
                    <a:srgbClr val="800000"/>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46" name="TextBox 45"/>
                  <p:cNvSpPr txBox="1"/>
                  <p:nvPr/>
                </p:nvSpPr>
                <p:spPr>
                  <a:xfrm>
                    <a:off x="541917" y="5667454"/>
                    <a:ext cx="2833824" cy="246221"/>
                  </a:xfrm>
                  <a:prstGeom prst="rect">
                    <a:avLst/>
                  </a:prstGeom>
                  <a:noFill/>
                </p:spPr>
                <p:txBody>
                  <a:bodyPr wrap="square" lIns="0" tIns="0" rIns="0" bIns="0" rtlCol="0" anchor="ctr" anchorCtr="1">
                    <a:spAutoFit/>
                  </a:bodyPr>
                  <a:lstStyle/>
                  <a:p>
                    <a:pPr algn="ctr"/>
                    <a:r>
                      <a:rPr lang="en-US" sz="1600" b="1" dirty="0" smtClean="0">
                        <a:solidFill>
                          <a:schemeClr val="bg1"/>
                        </a:solidFill>
                      </a:rPr>
                      <a:t>Bios</a:t>
                    </a:r>
                    <a:endParaRPr lang="en-US" sz="1600" b="1" dirty="0">
                      <a:solidFill>
                        <a:schemeClr val="bg1"/>
                      </a:solidFill>
                    </a:endParaRPr>
                  </a:p>
                </p:txBody>
              </p:sp>
            </p:grpSp>
          </p:grpSp>
        </p:grpSp>
      </p:grpSp>
      <p:pic>
        <p:nvPicPr>
          <p:cNvPr id="59" name="Picture 58" descr="chip.png"/>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9473619" y="3714205"/>
            <a:ext cx="816222" cy="816222"/>
          </a:xfrm>
          <a:prstGeom prst="rect">
            <a:avLst/>
          </a:prstGeom>
        </p:spPr>
      </p:pic>
      <p:sp>
        <p:nvSpPr>
          <p:cNvPr id="66" name="Rounded Rectangle 65"/>
          <p:cNvSpPr/>
          <p:nvPr/>
        </p:nvSpPr>
        <p:spPr bwMode="auto">
          <a:xfrm>
            <a:off x="3355219" y="4877608"/>
            <a:ext cx="1390189" cy="47415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BIOS Static</a:t>
            </a:r>
            <a:r>
              <a:rPr kumimoji="0" lang="en-US" sz="1400" b="1" i="0" u="none" strike="noStrike" cap="none" normalizeH="0" dirty="0" smtClean="0">
                <a:ln>
                  <a:noFill/>
                </a:ln>
                <a:solidFill>
                  <a:schemeClr val="tx1"/>
                </a:solidFill>
                <a:effectLst/>
                <a:latin typeface="Arial" pitchFamily="-110" charset="0"/>
              </a:rPr>
              <a:t> Root of Trust</a:t>
            </a:r>
            <a:endParaRPr kumimoji="0" lang="en-US" sz="1400" b="1" i="0" u="none" strike="noStrike" cap="none" normalizeH="0" baseline="0" dirty="0" smtClean="0">
              <a:ln>
                <a:noFill/>
              </a:ln>
              <a:solidFill>
                <a:schemeClr val="tx1"/>
              </a:solidFill>
              <a:effectLst/>
              <a:latin typeface="Arial" pitchFamily="-110" charset="0"/>
            </a:endParaRPr>
          </a:p>
        </p:txBody>
      </p:sp>
      <p:sp>
        <p:nvSpPr>
          <p:cNvPr id="67" name="Rounded Rectangle 66"/>
          <p:cNvSpPr/>
          <p:nvPr/>
        </p:nvSpPr>
        <p:spPr bwMode="auto">
          <a:xfrm>
            <a:off x="3355219" y="5596006"/>
            <a:ext cx="1390189" cy="470053"/>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smtClean="0"/>
              <a:t>Intel BootGuard</a:t>
            </a:r>
            <a:endParaRPr kumimoji="0" lang="en-US" sz="1400" b="1" i="0" u="none" strike="noStrike" cap="none" normalizeH="0" baseline="0" dirty="0" smtClean="0">
              <a:ln>
                <a:noFill/>
              </a:ln>
              <a:solidFill>
                <a:schemeClr val="tx1"/>
              </a:solidFill>
              <a:effectLst/>
              <a:latin typeface="Arial" pitchFamily="-110" charset="0"/>
            </a:endParaRPr>
          </a:p>
        </p:txBody>
      </p:sp>
      <p:sp>
        <p:nvSpPr>
          <p:cNvPr id="68" name="Rounded Rectangle 67"/>
          <p:cNvSpPr/>
          <p:nvPr/>
        </p:nvSpPr>
        <p:spPr bwMode="auto">
          <a:xfrm>
            <a:off x="1854598" y="4131082"/>
            <a:ext cx="1390189" cy="1232009"/>
          </a:xfrm>
          <a:prstGeom prst="roundRect">
            <a:avLst>
              <a:gd name="adj" fmla="val 9579"/>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UEFI Secure Boot</a:t>
            </a:r>
          </a:p>
        </p:txBody>
      </p:sp>
      <p:sp>
        <p:nvSpPr>
          <p:cNvPr id="69" name="Rounded Rectangle 68"/>
          <p:cNvSpPr/>
          <p:nvPr/>
        </p:nvSpPr>
        <p:spPr bwMode="auto">
          <a:xfrm>
            <a:off x="3355219" y="2791954"/>
            <a:ext cx="1390189" cy="47415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Linux IMA</a:t>
            </a:r>
          </a:p>
        </p:txBody>
      </p:sp>
      <p:sp>
        <p:nvSpPr>
          <p:cNvPr id="70" name="Rounded Rectangle 69"/>
          <p:cNvSpPr/>
          <p:nvPr/>
        </p:nvSpPr>
        <p:spPr bwMode="auto">
          <a:xfrm>
            <a:off x="3355219" y="3529849"/>
            <a:ext cx="1390189" cy="470053"/>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t>t</a:t>
            </a:r>
            <a:r>
              <a:rPr kumimoji="0" lang="en-US" sz="1400" b="1" i="0" u="none" strike="noStrike" cap="none" normalizeH="0" baseline="0" dirty="0" smtClean="0">
                <a:ln>
                  <a:noFill/>
                </a:ln>
                <a:solidFill>
                  <a:schemeClr val="tx1"/>
                </a:solidFill>
                <a:effectLst/>
                <a:latin typeface="Arial" pitchFamily="-110" charset="0"/>
              </a:rPr>
              <a:t>boot / </a:t>
            </a:r>
            <a:br>
              <a:rPr kumimoji="0" lang="en-US" sz="1400" b="1" i="0" u="none" strike="noStrike" cap="none" normalizeH="0" baseline="0" dirty="0" smtClean="0">
                <a:ln>
                  <a:noFill/>
                </a:ln>
                <a:solidFill>
                  <a:schemeClr val="tx1"/>
                </a:solidFill>
                <a:effectLst/>
                <a:latin typeface="Arial" pitchFamily="-110" charset="0"/>
              </a:rPr>
            </a:br>
            <a:r>
              <a:rPr kumimoji="0" lang="en-US" sz="1400" b="1" i="0" u="none" strike="noStrike" cap="none" normalizeH="0" baseline="0" dirty="0" smtClean="0">
                <a:ln>
                  <a:noFill/>
                </a:ln>
                <a:solidFill>
                  <a:schemeClr val="tx1"/>
                </a:solidFill>
                <a:effectLst/>
                <a:latin typeface="Arial" pitchFamily="-110" charset="0"/>
              </a:rPr>
              <a:t>Intel TXT</a:t>
            </a:r>
          </a:p>
        </p:txBody>
      </p:sp>
      <p:sp>
        <p:nvSpPr>
          <p:cNvPr id="71" name="Rounded Rectangle 70"/>
          <p:cNvSpPr/>
          <p:nvPr/>
        </p:nvSpPr>
        <p:spPr bwMode="auto">
          <a:xfrm>
            <a:off x="1854598" y="3529849"/>
            <a:ext cx="1390189" cy="470053"/>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TrustedGRUB</a:t>
            </a:r>
          </a:p>
        </p:txBody>
      </p:sp>
      <p:sp>
        <p:nvSpPr>
          <p:cNvPr id="72" name="Rounded Rectangle 71"/>
          <p:cNvSpPr/>
          <p:nvPr/>
        </p:nvSpPr>
        <p:spPr bwMode="auto">
          <a:xfrm>
            <a:off x="3352093" y="4131082"/>
            <a:ext cx="1390189" cy="746526"/>
          </a:xfrm>
          <a:prstGeom prst="roundRect">
            <a:avLst>
              <a:gd name="adj" fmla="val 19599"/>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pitchFamily="-110" charset="0"/>
              </a:rPr>
              <a:t>BIOS</a:t>
            </a:r>
          </a:p>
        </p:txBody>
      </p:sp>
    </p:spTree>
    <p:extLst>
      <p:ext uri="{BB962C8B-B14F-4D97-AF65-F5344CB8AC3E}">
        <p14:creationId xmlns:p14="http://schemas.microsoft.com/office/powerpoint/2010/main" val="4097840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0" grpId="0" animBg="1"/>
      <p:bldP spid="71" grpId="0" animBg="1"/>
      <p:bldP spid="72" grpId="0" animBg="1"/>
    </p:bldLst>
  </p:timing>
</p:sld>
</file>

<file path=ppt/theme/theme1.xml><?xml version="1.0" encoding="utf-8"?>
<a:theme xmlns:a="http://schemas.openxmlformats.org/drawingml/2006/main" name="Lincoln_2012_v16x9">
  <a:themeElements>
    <a:clrScheme name="Custom 1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12700" cap="flat" cmpd="sng" algn="ctr">
          <a:solidFill>
            <a:schemeClr val="tx1"/>
          </a:solidFill>
          <a:prstDash val="solid"/>
          <a:round/>
          <a:headEnd type="none" w="sm" len="sm"/>
          <a:tailEnd type="none" w="sm" len="sm"/>
        </a:ln>
        <a:effectLst/>
      </a:spPr>
      <a:bodyPr vert="horz" wrap="square" lIns="91440" tIns="45720" rIns="91440" bIns="45720" numCol="1" rtlCol="0"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400" b="1" i="0" u="none" strike="noStrike" cap="none" normalizeH="0" baseline="0" dirty="0" smtClean="0">
            <a:ln>
              <a:noFill/>
            </a:ln>
            <a:solidFill>
              <a:schemeClr val="tx1"/>
            </a:solidFill>
            <a:effectLst/>
            <a:latin typeface="Arial" pitchFamily="-110" charset="0"/>
          </a:defRPr>
        </a:defPPr>
      </a:lstStyle>
    </a:spDef>
    <a:lnDef>
      <a:spPr bwMode="auto">
        <a:solidFill>
          <a:schemeClr val="accent1"/>
        </a:solidFill>
        <a:ln w="12700" cap="flat" cmpd="sng" algn="ctr">
          <a:solidFill>
            <a:schemeClr val="tx1"/>
          </a:solidFill>
          <a:prstDash val="solid"/>
          <a:round/>
          <a:headEnd type="none" w="sm" len="sm"/>
          <a:tailEnd type="none" w="sm" len="sm"/>
        </a:ln>
        <a:effectLst/>
      </a:spPr>
      <a:bodyPr/>
      <a:lstStyle/>
    </a:lnDef>
    <a:txDef>
      <a:spPr>
        <a:noFill/>
      </a:spPr>
      <a:bodyPr wrap="square" rtlCol="0">
        <a:spAutoFit/>
      </a:bodyPr>
      <a:lstStyle>
        <a:defPPr algn="ctr">
          <a:defRPr sz="1400" b="1" dirty="0"/>
        </a:defPPr>
      </a:lstStyle>
    </a:txDef>
  </a:objectDefaults>
  <a:extraClrSchemeLst>
    <a:extraClrScheme>
      <a:clrScheme name="Office Them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Lincoln_2012_v16x9.potx</Template>
  <TotalTime>13951</TotalTime>
  <Pages>1</Pages>
  <Words>1571</Words>
  <Application>Microsoft Macintosh PowerPoint</Application>
  <PresentationFormat>Custom</PresentationFormat>
  <Paragraphs>467</Paragraphs>
  <Slides>30</Slides>
  <Notes>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9" baseType="lpstr">
      <vt:lpstr>Arial Narrow</vt:lpstr>
      <vt:lpstr>Cambria Math</vt:lpstr>
      <vt:lpstr>ＭＳ Ｐゴシック</vt:lpstr>
      <vt:lpstr>Times New Roman</vt:lpstr>
      <vt:lpstr>Wingdings</vt:lpstr>
      <vt:lpstr>Zapf Dingbats</vt:lpstr>
      <vt:lpstr>Arial</vt:lpstr>
      <vt:lpstr>Lincoln_2012_v16x9</vt:lpstr>
      <vt:lpstr>Equation</vt:lpstr>
      <vt:lpstr>Bootstrapping and Maintaining  Trust in the Cloud</vt:lpstr>
      <vt:lpstr>Hosting Sensitive Applications in the Cloud</vt:lpstr>
      <vt:lpstr>Cloud Trust Challenges</vt:lpstr>
      <vt:lpstr>IaaS Cloud Security Today</vt:lpstr>
      <vt:lpstr>Once Upon a Time, I Started Trusting my System…</vt:lpstr>
      <vt:lpstr>Once Upon a Time, I Started Trusting my System…</vt:lpstr>
      <vt:lpstr>Outline</vt:lpstr>
      <vt:lpstr>Trusted Platform Module Hardware Root of Trust</vt:lpstr>
      <vt:lpstr>Integrity Measurement</vt:lpstr>
      <vt:lpstr>Attestation</vt:lpstr>
      <vt:lpstr>So, Why isn’t This Solved?</vt:lpstr>
      <vt:lpstr>Keylime Overview</vt:lpstr>
      <vt:lpstr>Related Work</vt:lpstr>
      <vt:lpstr>Keylime Architecture</vt:lpstr>
      <vt:lpstr>Keylime AIK Registration</vt:lpstr>
      <vt:lpstr>Keylime Bootstrap Key Derivation Details (Part 1)</vt:lpstr>
      <vt:lpstr>Keylime Bootstrap Key Derivation Details (Part 2)</vt:lpstr>
      <vt:lpstr>Keylime Integrity Measurement</vt:lpstr>
      <vt:lpstr>Keylime Software Certificate Authority</vt:lpstr>
      <vt:lpstr>Virtualizing Keylime – Background</vt:lpstr>
      <vt:lpstr>Virtualizing Keylime – Architecture </vt:lpstr>
      <vt:lpstr>Evaluation – Latency </vt:lpstr>
      <vt:lpstr>Options for Cloud Verifier Deployment</vt:lpstr>
      <vt:lpstr>Summary</vt:lpstr>
      <vt:lpstr>Legal Notices</vt:lpstr>
      <vt:lpstr>Backup</vt:lpstr>
      <vt:lpstr>Some Keys to Remember</vt:lpstr>
      <vt:lpstr>Keylime Registration</vt:lpstr>
      <vt:lpstr>Keylime Bootstrap Key Derivation Details</vt:lpstr>
      <vt:lpstr>Keylime Bootstrap Key Derivation Overview</vt:lpstr>
    </vt:vector>
  </TitlesOfParts>
  <Manager/>
  <Company/>
  <LinksUpToDate>false</LinksUpToDate>
  <SharedDoc>false</SharedDoc>
  <HyperlinkBase/>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Nabil Schear</cp:lastModifiedBy>
  <cp:revision>1807</cp:revision>
  <cp:lastPrinted>2016-05-05T12:38:50Z</cp:lastPrinted>
  <dcterms:created xsi:type="dcterms:W3CDTF">2008-05-27T20:28:58Z</dcterms:created>
  <dcterms:modified xsi:type="dcterms:W3CDTF">2017-03-08T00:56:56Z</dcterms:modified>
  <cp:category/>
</cp:coreProperties>
</file>